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6"/>
  </p:notesMasterIdLst>
  <p:sldIdLst>
    <p:sldId id="270" r:id="rId2"/>
    <p:sldId id="271" r:id="rId3"/>
    <p:sldId id="272" r:id="rId4"/>
    <p:sldId id="273" r:id="rId5"/>
    <p:sldId id="274" r:id="rId6"/>
    <p:sldId id="275" r:id="rId7"/>
    <p:sldId id="276" r:id="rId8"/>
    <p:sldId id="277" r:id="rId9"/>
    <p:sldId id="278" r:id="rId10"/>
    <p:sldId id="279" r:id="rId11"/>
    <p:sldId id="280" r:id="rId12"/>
    <p:sldId id="281" r:id="rId13"/>
    <p:sldId id="282" r:id="rId14"/>
    <p:sldId id="283" r:id="rId15"/>
    <p:sldId id="284" r:id="rId16"/>
    <p:sldId id="285" r:id="rId17"/>
    <p:sldId id="286" r:id="rId18"/>
    <p:sldId id="287" r:id="rId19"/>
    <p:sldId id="288" r:id="rId20"/>
    <p:sldId id="289" r:id="rId21"/>
    <p:sldId id="290" r:id="rId22"/>
    <p:sldId id="291" r:id="rId23"/>
    <p:sldId id="292" r:id="rId24"/>
    <p:sldId id="293"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3" d="100"/>
          <a:sy n="73" d="100"/>
        </p:scale>
        <p:origin x="66" y="2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Maya Scribe.</a:t>
            </a:r>
            <a:r>
              <a:rPr lang="en-US" altLang="en-US" baseline="0" dirty="0" smtClean="0"/>
              <a:t> </a:t>
            </a:r>
            <a:r>
              <a:rPr lang="en-US" altLang="en-US" dirty="0" smtClean="0"/>
              <a:t>Maya scribes used a complex writing system to record religious concepts and memorialize the actions of their kings. An artisan painted this picture of a scribe on a ceramic plate.</a:t>
            </a:r>
          </a:p>
        </p:txBody>
      </p:sp>
      <p:sp>
        <p:nvSpPr>
          <p:cNvPr id="51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DB96EEF-E2E2-4247-A97A-5D8821D3BD62}"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2155225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Tula. The capital of the </a:t>
            </a:r>
            <a:r>
              <a:rPr lang="en-US" altLang="en-US" dirty="0" err="1" smtClean="0"/>
              <a:t>Toltecs</a:t>
            </a:r>
            <a:r>
              <a:rPr lang="en-US" altLang="en-US" dirty="0" smtClean="0"/>
              <a:t> was dominated by massive public architecture like these carved stone figures.</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36A9BC8-27B6-45BA-A855-AA8329339B63}" type="slidenum">
              <a:rPr lang="en-US" altLang="en-US" sz="1200">
                <a:latin typeface="Calibri" pitchFamily="34" charset="0"/>
              </a:rPr>
              <a:pPr eaLnBrk="1" hangingPunct="1"/>
              <a:t>14</a:t>
            </a:fld>
            <a:endParaRPr lang="en-US" altLang="en-US" sz="1200">
              <a:latin typeface="Calibri" pitchFamily="34" charset="0"/>
            </a:endParaRPr>
          </a:p>
        </p:txBody>
      </p:sp>
    </p:spTree>
    <p:extLst>
      <p:ext uri="{BB962C8B-B14F-4D97-AF65-F5344CB8AC3E}">
        <p14:creationId xmlns:p14="http://schemas.microsoft.com/office/powerpoint/2010/main" val="3440480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7.4: </a:t>
            </a:r>
            <a:r>
              <a:rPr lang="en-US" altLang="en-US" b="1" dirty="0" smtClean="0"/>
              <a:t>Culture Areas of North America. </a:t>
            </a:r>
            <a:r>
              <a:rPr lang="en-US" altLang="en-US" dirty="0" smtClean="0"/>
              <a:t>In each of the large ecological regions of North America, native peoples evolved distinctive cultures and technologies. Here the Anasazi of the arid  southwest and the mound-building cultures of the Ohio and Mississippi River Valleys are highlighted. © Cengage Learning</a:t>
            </a:r>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A661F32-7EA8-4F19-9A92-940DC80F9F35}" type="slidenum">
              <a:rPr lang="en-US" altLang="en-US" sz="1200">
                <a:latin typeface="Calibri" pitchFamily="34" charset="0"/>
              </a:rPr>
              <a:pPr eaLnBrk="1" hangingPunct="1"/>
              <a:t>16</a:t>
            </a:fld>
            <a:endParaRPr lang="en-US" altLang="en-US" sz="1200">
              <a:latin typeface="Calibri" pitchFamily="34" charset="0"/>
            </a:endParaRPr>
          </a:p>
        </p:txBody>
      </p:sp>
    </p:spTree>
    <p:extLst>
      <p:ext uri="{BB962C8B-B14F-4D97-AF65-F5344CB8AC3E}">
        <p14:creationId xmlns:p14="http://schemas.microsoft.com/office/powerpoint/2010/main" val="35822251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Mesa Verde Cliff Dwelling.</a:t>
            </a:r>
            <a:r>
              <a:rPr lang="en-US" altLang="en-US" baseline="0" dirty="0" smtClean="0"/>
              <a:t> </a:t>
            </a:r>
            <a:r>
              <a:rPr lang="en-US" altLang="en-US" dirty="0" smtClean="0"/>
              <a:t>Located in southern Colorado, the Anasazi cliff dwellings of the Mesa Verde region hosted a population of about 7,000 in 1250 C.E. The construction of housing complexes and religious buildings in the area’s large caves was prompted by increased warfare in the region.</a:t>
            </a: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3EDE4D2-CB6A-4F38-9C9F-EE9097009B79}" type="slidenum">
              <a:rPr lang="en-US" altLang="en-US" sz="1200">
                <a:latin typeface="Calibri" pitchFamily="34" charset="0"/>
              </a:rPr>
              <a:pPr eaLnBrk="1" hangingPunct="1"/>
              <a:t>17</a:t>
            </a:fld>
            <a:endParaRPr lang="en-US" altLang="en-US" sz="1200">
              <a:latin typeface="Calibri" pitchFamily="34" charset="0"/>
            </a:endParaRPr>
          </a:p>
        </p:txBody>
      </p:sp>
    </p:spTree>
    <p:extLst>
      <p:ext uri="{BB962C8B-B14F-4D97-AF65-F5344CB8AC3E}">
        <p14:creationId xmlns:p14="http://schemas.microsoft.com/office/powerpoint/2010/main" val="1035798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7.5: </a:t>
            </a:r>
            <a:r>
              <a:rPr lang="en-US" altLang="en-US" b="1" dirty="0" smtClean="0"/>
              <a:t>Andean Civilizations, 200 B.C.E.–1532 C.E. </a:t>
            </a:r>
            <a:r>
              <a:rPr lang="en-US" altLang="en-US" dirty="0" smtClean="0"/>
              <a:t>In response to these difficult environmental challenges, Andean peoples evolved complex social and technological adaptations. Irrigation systems, the domestication of the llama, metallurgy,</a:t>
            </a:r>
            <a:r>
              <a:rPr lang="en-US" altLang="en-US" baseline="0" dirty="0" smtClean="0"/>
              <a:t> </a:t>
            </a:r>
            <a:r>
              <a:rPr lang="en-US" altLang="en-US" dirty="0" smtClean="0"/>
              <a:t>and shared labor obligations helped provide a firm economic foundation for powerful, centralized states. © Cengage Learning</a:t>
            </a:r>
          </a:p>
        </p:txBody>
      </p:sp>
      <p:sp>
        <p:nvSpPr>
          <p:cNvPr id="348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C6C6539-E123-4666-A172-4097EBB2A956}" type="slidenum">
              <a:rPr lang="en-US" altLang="en-US" sz="1200">
                <a:latin typeface="Calibri" pitchFamily="34" charset="0"/>
              </a:rPr>
              <a:pPr eaLnBrk="1" hangingPunct="1"/>
              <a:t>19</a:t>
            </a:fld>
            <a:endParaRPr lang="en-US" altLang="en-US" sz="1200">
              <a:latin typeface="Calibri" pitchFamily="34" charset="0"/>
            </a:endParaRPr>
          </a:p>
        </p:txBody>
      </p:sp>
    </p:spTree>
    <p:extLst>
      <p:ext uri="{BB962C8B-B14F-4D97-AF65-F5344CB8AC3E}">
        <p14:creationId xmlns:p14="http://schemas.microsoft.com/office/powerpoint/2010/main" val="34678155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err="1" smtClean="0"/>
              <a:t>Moche</a:t>
            </a:r>
            <a:r>
              <a:rPr lang="en-US" altLang="en-US" dirty="0" smtClean="0"/>
              <a:t> Warrior. The </a:t>
            </a:r>
            <a:r>
              <a:rPr lang="en-US" altLang="en-US" dirty="0" err="1" smtClean="0"/>
              <a:t>Moche</a:t>
            </a:r>
            <a:r>
              <a:rPr lang="en-US" altLang="en-US" dirty="0" smtClean="0"/>
              <a:t> of ancient Peru were among the most accomplished ceramic artists of the Americas. </a:t>
            </a:r>
            <a:r>
              <a:rPr lang="en-US" altLang="en-US" dirty="0" err="1" smtClean="0"/>
              <a:t>Moche</a:t>
            </a:r>
            <a:r>
              <a:rPr lang="en-US" altLang="en-US" dirty="0" smtClean="0"/>
              <a:t> potters produced representations of gods and spirits, scenes of daily life, and portrait vases of important people. This warrior is armed with a mace, shield, and protective helmet. The Trustees of the British Museum/Art Resource, NY</a:t>
            </a:r>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DF28075-C5E5-49F1-A296-63E0713F554D}" type="slidenum">
              <a:rPr lang="en-US" altLang="en-US" sz="1200">
                <a:latin typeface="Calibri" pitchFamily="34" charset="0"/>
              </a:rPr>
              <a:pPr eaLnBrk="1" hangingPunct="1"/>
              <a:t>20</a:t>
            </a:fld>
            <a:endParaRPr lang="en-US" altLang="en-US" sz="1200">
              <a:latin typeface="Calibri" pitchFamily="34" charset="0"/>
            </a:endParaRPr>
          </a:p>
        </p:txBody>
      </p:sp>
    </p:spTree>
    <p:extLst>
      <p:ext uri="{BB962C8B-B14F-4D97-AF65-F5344CB8AC3E}">
        <p14:creationId xmlns:p14="http://schemas.microsoft.com/office/powerpoint/2010/main" val="26728424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Burials Reveal Ancient Civilizations.</a:t>
            </a:r>
            <a:r>
              <a:rPr lang="en-US" altLang="en-US" baseline="0" dirty="0" smtClean="0"/>
              <a:t> </a:t>
            </a:r>
            <a:r>
              <a:rPr lang="en-US" altLang="en-US" dirty="0" smtClean="0"/>
              <a:t>Buried around 300 C.E., this </a:t>
            </a:r>
            <a:r>
              <a:rPr lang="en-US" altLang="en-US" dirty="0" err="1" smtClean="0"/>
              <a:t>Moche</a:t>
            </a:r>
            <a:r>
              <a:rPr lang="en-US" altLang="en-US" dirty="0" smtClean="0"/>
              <a:t> warrior-priest was buried amid rich tribute at </a:t>
            </a:r>
            <a:r>
              <a:rPr lang="en-US" altLang="en-US" dirty="0" err="1" smtClean="0"/>
              <a:t>Sipán</a:t>
            </a:r>
            <a:r>
              <a:rPr lang="en-US" altLang="en-US" dirty="0" smtClean="0"/>
              <a:t> in Peru. Also buried were the bodies of retainers or kinsmen probably sacrificed to accompany this powerful man. The body lies with the head on the right and the feet on the left.</a:t>
            </a:r>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99E5461-1E06-4B6D-A2C5-6C2B85566189}" type="slidenum">
              <a:rPr lang="en-US" altLang="en-US" sz="1200">
                <a:latin typeface="Calibri" pitchFamily="34" charset="0"/>
              </a:rPr>
              <a:pPr eaLnBrk="1" hangingPunct="1"/>
              <a:t>21</a:t>
            </a:fld>
            <a:endParaRPr lang="en-US" altLang="en-US" sz="1200">
              <a:latin typeface="Calibri" pitchFamily="34" charset="0"/>
            </a:endParaRPr>
          </a:p>
        </p:txBody>
      </p:sp>
    </p:spTree>
    <p:extLst>
      <p:ext uri="{BB962C8B-B14F-4D97-AF65-F5344CB8AC3E}">
        <p14:creationId xmlns:p14="http://schemas.microsoft.com/office/powerpoint/2010/main" val="1539972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Burials Reveal Ancient Civilizations.</a:t>
            </a:r>
            <a:r>
              <a:rPr lang="en-US" altLang="en-US" baseline="0" dirty="0" smtClean="0"/>
              <a:t> </a:t>
            </a:r>
            <a:r>
              <a:rPr lang="en-US" altLang="en-US" dirty="0" smtClean="0"/>
              <a:t>Similarly, the burial of a member of the Maya elite at Río Azul in northern Guatemala indicates the care taken to surround the powerful with fine ceramics, jewelry, and other valuable goods.</a:t>
            </a:r>
          </a:p>
        </p:txBody>
      </p:sp>
      <p:sp>
        <p:nvSpPr>
          <p:cNvPr id="409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11E58F3-9A30-43EF-9A61-4CC0DAB90435}" type="slidenum">
              <a:rPr lang="en-US" altLang="en-US" sz="1200">
                <a:latin typeface="Calibri" pitchFamily="34" charset="0"/>
              </a:rPr>
              <a:pPr eaLnBrk="1" hangingPunct="1"/>
              <a:t>22</a:t>
            </a:fld>
            <a:endParaRPr lang="en-US" altLang="en-US" sz="1200">
              <a:latin typeface="Calibri" pitchFamily="34" charset="0"/>
            </a:endParaRPr>
          </a:p>
        </p:txBody>
      </p:sp>
    </p:spTree>
    <p:extLst>
      <p:ext uri="{BB962C8B-B14F-4D97-AF65-F5344CB8AC3E}">
        <p14:creationId xmlns:p14="http://schemas.microsoft.com/office/powerpoint/2010/main" val="9333659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The Ritual Center of </a:t>
            </a:r>
            <a:r>
              <a:rPr lang="en-US" altLang="en-US" dirty="0" err="1" smtClean="0"/>
              <a:t>Tiwanaku</a:t>
            </a:r>
            <a:r>
              <a:rPr lang="en-US" altLang="en-US" dirty="0" smtClean="0"/>
              <a:t>.</a:t>
            </a:r>
            <a:r>
              <a:rPr lang="en-US" altLang="en-US" baseline="0" dirty="0" smtClean="0"/>
              <a:t> </a:t>
            </a:r>
            <a:r>
              <a:rPr lang="en-US" altLang="en-US" dirty="0" smtClean="0"/>
              <a:t>During the Middle Horizon period </a:t>
            </a:r>
            <a:r>
              <a:rPr lang="en-US" altLang="en-US" dirty="0" err="1" smtClean="0"/>
              <a:t>Tiwanaku</a:t>
            </a:r>
            <a:r>
              <a:rPr lang="en-US" altLang="en-US" dirty="0" smtClean="0"/>
              <a:t> was one of the most impressive cities in the Andean region. The ritual center was characterized by beautiful stone construction, sunken plazas, and by large carved stone representations of the gods.</a:t>
            </a:r>
          </a:p>
        </p:txBody>
      </p:sp>
      <p:sp>
        <p:nvSpPr>
          <p:cNvPr id="430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16B4530-EE82-4473-9CA8-74A07A2B074B}" type="slidenum">
              <a:rPr lang="en-US" altLang="en-US" sz="1200">
                <a:latin typeface="Calibri" pitchFamily="34" charset="0"/>
              </a:rPr>
              <a:pPr eaLnBrk="1" hangingPunct="1"/>
              <a:t>23</a:t>
            </a:fld>
            <a:endParaRPr lang="en-US" altLang="en-US" sz="1200">
              <a:latin typeface="Calibri" pitchFamily="34" charset="0"/>
            </a:endParaRPr>
          </a:p>
        </p:txBody>
      </p:sp>
    </p:spTree>
    <p:extLst>
      <p:ext uri="{BB962C8B-B14F-4D97-AF65-F5344CB8AC3E}">
        <p14:creationId xmlns:p14="http://schemas.microsoft.com/office/powerpoint/2010/main" val="23276440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Maya Glyphs.</a:t>
            </a:r>
            <a:r>
              <a:rPr lang="en-US" altLang="en-US" baseline="0" dirty="0" smtClean="0"/>
              <a:t> </a:t>
            </a:r>
            <a:r>
              <a:rPr lang="en-US" altLang="en-US" dirty="0" smtClean="0"/>
              <a:t>The Maya developed a sophisticated written language expressed in stylized images (glyphs) conceptually similar to Egyptian hieroglyphics.</a:t>
            </a:r>
          </a:p>
        </p:txBody>
      </p:sp>
      <p:sp>
        <p:nvSpPr>
          <p:cNvPr id="450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E87E8C9-DF65-4647-B997-F41785D6311F}" type="slidenum">
              <a:rPr lang="en-US" altLang="en-US" sz="1200">
                <a:latin typeface="Calibri" pitchFamily="34" charset="0"/>
              </a:rPr>
              <a:pPr eaLnBrk="1" hangingPunct="1"/>
              <a:t>24</a:t>
            </a:fld>
            <a:endParaRPr lang="en-US" altLang="en-US" sz="1200">
              <a:latin typeface="Calibri" pitchFamily="34" charset="0"/>
            </a:endParaRPr>
          </a:p>
        </p:txBody>
      </p:sp>
    </p:spTree>
    <p:extLst>
      <p:ext uri="{BB962C8B-B14F-4D97-AF65-F5344CB8AC3E}">
        <p14:creationId xmlns:p14="http://schemas.microsoft.com/office/powerpoint/2010/main" val="797813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a:t>
            </a:r>
            <a:r>
              <a:rPr lang="en-US" altLang="en-US" baseline="0" dirty="0" smtClean="0"/>
              <a:t> of the table: A chronology of Mesoamerica, northern peoples and the Andean region from 5000 B.C.E to 1500 C.E.</a:t>
            </a:r>
            <a:endParaRPr lang="en-US" altLang="en-US" dirty="0" smtClean="0"/>
          </a:p>
        </p:txBody>
      </p:sp>
      <p:sp>
        <p:nvSpPr>
          <p:cNvPr id="8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FC1EC63-8C9B-4B40-BF5F-3B5ABC4CB4A4}" type="slidenum">
              <a:rPr lang="en-US" altLang="en-US" sz="1200">
                <a:latin typeface="Calibri" pitchFamily="34" charset="0"/>
              </a:rPr>
              <a:pPr eaLnBrk="1" hangingPunct="1"/>
              <a:t>4</a:t>
            </a:fld>
            <a:endParaRPr lang="en-US" altLang="en-US" sz="1200">
              <a:latin typeface="Calibri" pitchFamily="34" charset="0"/>
            </a:endParaRPr>
          </a:p>
        </p:txBody>
      </p:sp>
    </p:spTree>
    <p:extLst>
      <p:ext uri="{BB962C8B-B14F-4D97-AF65-F5344CB8AC3E}">
        <p14:creationId xmlns:p14="http://schemas.microsoft.com/office/powerpoint/2010/main" val="3806211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7.1: </a:t>
            </a:r>
            <a:r>
              <a:rPr lang="en-US" altLang="en-US" b="1" dirty="0" smtClean="0"/>
              <a:t>Olmec and </a:t>
            </a:r>
            <a:r>
              <a:rPr lang="en-US" altLang="en-US" b="1" dirty="0" err="1" smtClean="0"/>
              <a:t>Chavín</a:t>
            </a:r>
            <a:r>
              <a:rPr lang="en-US" altLang="en-US" b="1" dirty="0" smtClean="0"/>
              <a:t> Civilizations.</a:t>
            </a:r>
            <a:r>
              <a:rPr lang="en-US" altLang="en-US" b="1" baseline="0" dirty="0" smtClean="0"/>
              <a:t> </a:t>
            </a:r>
            <a:r>
              <a:rPr lang="en-US" altLang="en-US" dirty="0" smtClean="0"/>
              <a:t>The regions of Mesoamerica (most of modern Mexico and Central America) and the Andean highlands of South America have hosted impressive civilizations since early times. The civilizations of the Olmec and </a:t>
            </a:r>
            <a:r>
              <a:rPr lang="en-US" altLang="en-US" dirty="0" err="1" smtClean="0"/>
              <a:t>Chavín</a:t>
            </a:r>
            <a:r>
              <a:rPr lang="en-US" altLang="en-US" dirty="0" smtClean="0"/>
              <a:t> were the originating civilizations of these two regions, providing the foundations of architecture, city planning, and religion. © Cengage Learning</a:t>
            </a:r>
          </a:p>
        </p:txBody>
      </p:sp>
      <p:sp>
        <p:nvSpPr>
          <p:cNvPr id="10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00A124D-61DD-4F5E-9FA3-7EA5DBA2AACD}"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2969643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Olmec Head.</a:t>
            </a:r>
            <a:r>
              <a:rPr lang="en-US" altLang="en-US" baseline="0" dirty="0" smtClean="0"/>
              <a:t> </a:t>
            </a:r>
            <a:r>
              <a:rPr lang="en-US" altLang="en-US" dirty="0" smtClean="0"/>
              <a:t>Giant heads sculpted from basalt are a widely recognized legacy of Olmec culture. Sixteen heads have been found, the largest approximately 11 feet (3.4 meters) tall. Experts in Olmec archaeology believe the heads are portraits of individual rulers, warriors, or ballplayers.</a:t>
            </a:r>
          </a:p>
        </p:txBody>
      </p:sp>
      <p:sp>
        <p:nvSpPr>
          <p:cNvPr id="122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551E74C-A4E8-46DC-B73E-04A2EB3227CA}" type="slidenum">
              <a:rPr lang="en-US" altLang="en-US" sz="1200">
                <a:latin typeface="Calibri" pitchFamily="34" charset="0"/>
              </a:rPr>
              <a:pPr eaLnBrk="1" hangingPunct="1"/>
              <a:t>6</a:t>
            </a:fld>
            <a:endParaRPr lang="en-US" altLang="en-US" sz="1200">
              <a:latin typeface="Calibri" pitchFamily="34" charset="0"/>
            </a:endParaRPr>
          </a:p>
        </p:txBody>
      </p:sp>
    </p:spTree>
    <p:extLst>
      <p:ext uri="{BB962C8B-B14F-4D97-AF65-F5344CB8AC3E}">
        <p14:creationId xmlns:p14="http://schemas.microsoft.com/office/powerpoint/2010/main" val="1577745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The Temple of the Sun. The temple of the sun in background is the largest pyramid in Tenochtitlan. The smaller temple of Quetzalcoatl in foreground displays the serpent images associated with this culture god common to most Mesoamerican civilizations.</a:t>
            </a: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085D2EA-78ED-445B-ABF2-CE5EC69E67BC}" type="slidenum">
              <a:rPr lang="en-US" altLang="en-US" sz="1200">
                <a:latin typeface="Calibri" pitchFamily="34" charset="0"/>
              </a:rPr>
              <a:pPr eaLnBrk="1" hangingPunct="1"/>
              <a:t>8</a:t>
            </a:fld>
            <a:endParaRPr lang="en-US" altLang="en-US" sz="1200">
              <a:latin typeface="Calibri" pitchFamily="34" charset="0"/>
            </a:endParaRPr>
          </a:p>
        </p:txBody>
      </p:sp>
    </p:spTree>
    <p:extLst>
      <p:ext uri="{BB962C8B-B14F-4D97-AF65-F5344CB8AC3E}">
        <p14:creationId xmlns:p14="http://schemas.microsoft.com/office/powerpoint/2010/main" val="2118909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7.2: </a:t>
            </a:r>
            <a:r>
              <a:rPr lang="en-US" altLang="en-US" b="1" dirty="0" smtClean="0"/>
              <a:t>Maya Civilization, 250–1400 C.E. </a:t>
            </a:r>
            <a:r>
              <a:rPr lang="en-US" altLang="en-US" dirty="0" smtClean="0"/>
              <a:t>The Maya never created an integrated and unified state. Instead Maya civilization developed as a complex network of independent city-states. © Cengage Learning</a:t>
            </a: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ACFBC65-4697-4FE2-A6CE-80C74185AF57}"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1785125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The Great Plaza at Tikal.</a:t>
            </a:r>
            <a:r>
              <a:rPr lang="en-US" altLang="en-US" baseline="0" dirty="0" smtClean="0"/>
              <a:t> </a:t>
            </a:r>
            <a:r>
              <a:rPr lang="en-US" altLang="en-US" dirty="0" smtClean="0"/>
              <a:t>The impressive architectural and artistic achievements of the classic-era Maya are still visible in the ruins of Tikal, in modern Guatemala. Maya centers provided a dramatic setting for the rituals that dominated public life. Construction of Tikal began before 150 B.C.E.; the city was abandoned about 900 C.E. A ball court and residences for the elite were part of the Great Plaza.</a:t>
            </a: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81211AD-7A25-4AC8-8533-20352E0A96D2}" type="slidenum">
              <a:rPr lang="en-US" altLang="en-US" sz="1200">
                <a:latin typeface="Calibri" pitchFamily="34" charset="0"/>
              </a:rPr>
              <a:pPr eaLnBrk="1" hangingPunct="1"/>
              <a:t>10</a:t>
            </a:fld>
            <a:endParaRPr lang="en-US" altLang="en-US" sz="1200">
              <a:latin typeface="Calibri" pitchFamily="34" charset="0"/>
            </a:endParaRPr>
          </a:p>
        </p:txBody>
      </p:sp>
    </p:spTree>
    <p:extLst>
      <p:ext uri="{BB962C8B-B14F-4D97-AF65-F5344CB8AC3E}">
        <p14:creationId xmlns:p14="http://schemas.microsoft.com/office/powerpoint/2010/main" val="549330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The Mesoamerican Ball Game. From Guatemala to Arizona, archaeologists have found evidence of an ancient ball game played with a solid rubber ball on slope-sided courts shaped like a capital T. Among the Maya the game was associated with a creation myth and thus had deep religious meaning. Evidence suggests that some players were sacrificed. In this scene from a ceramic jar, players wearing elaborate ritual clothing—which includes heavy, protective pads around the chest and waist—play with a ball much larger than the ball actually used in such games. Some representations show balls drawn to suggest a human head.</a:t>
            </a: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D42D204-552E-4A1E-86ED-7D9CD6A0B87B}"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39351640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7.3: </a:t>
            </a:r>
            <a:r>
              <a:rPr lang="en-US" altLang="en-US" b="1" dirty="0" err="1" smtClean="0"/>
              <a:t>Postclassic</a:t>
            </a:r>
            <a:r>
              <a:rPr lang="en-US" altLang="en-US" b="1" dirty="0" smtClean="0"/>
              <a:t> Mesoamerica. </a:t>
            </a:r>
            <a:r>
              <a:rPr lang="en-US" altLang="en-US" dirty="0" smtClean="0"/>
              <a:t>From their capital, Tula, the </a:t>
            </a:r>
            <a:r>
              <a:rPr lang="en-US" altLang="en-US" dirty="0" err="1" smtClean="0"/>
              <a:t>Toltecs</a:t>
            </a:r>
            <a:r>
              <a:rPr lang="en-US" altLang="en-US" dirty="0" smtClean="0"/>
              <a:t> exercised political and cultural influence across a vast region. © Cengage Learning</a:t>
            </a:r>
          </a:p>
        </p:txBody>
      </p:sp>
      <p:sp>
        <p:nvSpPr>
          <p:cNvPr id="24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EDAC38A-5BAC-47FF-AB15-AEF9E0F51B3A}" type="slidenum">
              <a:rPr lang="en-US" altLang="en-US" sz="1200">
                <a:latin typeface="Calibri" pitchFamily="34" charset="0"/>
              </a:rPr>
              <a:pPr eaLnBrk="1" hangingPunct="1"/>
              <a:t>13</a:t>
            </a:fld>
            <a:endParaRPr lang="en-US" altLang="en-US" sz="1200">
              <a:latin typeface="Calibri" pitchFamily="34" charset="0"/>
            </a:endParaRPr>
          </a:p>
        </p:txBody>
      </p:sp>
    </p:spTree>
    <p:extLst>
      <p:ext uri="{BB962C8B-B14F-4D97-AF65-F5344CB8AC3E}">
        <p14:creationId xmlns:p14="http://schemas.microsoft.com/office/powerpoint/2010/main" val="42402995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1663700"/>
            <a:ext cx="4343400" cy="3540125"/>
          </a:xfrm>
        </p:spPr>
        <p:txBody>
          <a:bodyPr/>
          <a:lstStyle/>
          <a:p>
            <a:pPr eaLnBrk="1" hangingPunct="1">
              <a:spcBef>
                <a:spcPct val="20000"/>
              </a:spcBef>
            </a:pPr>
            <a:r>
              <a:rPr lang="en-US" altLang="en-US" sz="3200" dirty="0" smtClean="0">
                <a:latin typeface="Arial" pitchFamily="34" charset="0"/>
              </a:rPr>
              <a:t>Chapter 7</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Peoples and Civilizations of the Americas, 1200 B.C.E.-1400 C.E.</a:t>
            </a:r>
          </a:p>
        </p:txBody>
      </p:sp>
    </p:spTree>
    <p:extLst>
      <p:ext uri="{BB962C8B-B14F-4D97-AF65-F5344CB8AC3E}">
        <p14:creationId xmlns:p14="http://schemas.microsoft.com/office/powerpoint/2010/main" val="3376194206"/>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4457"/>
            <a:ext cx="7772400" cy="492443"/>
          </a:xfrm>
        </p:spPr>
        <p:txBody>
          <a:bodyPr/>
          <a:lstStyle/>
          <a:p>
            <a:r>
              <a:rPr lang="en-US" altLang="en-US" sz="2600" dirty="0"/>
              <a:t>The Great Plaza at Tikal</a:t>
            </a:r>
            <a:endParaRPr lang="en-US" sz="2600" dirty="0"/>
          </a:p>
        </p:txBody>
      </p:sp>
      <p:pic>
        <p:nvPicPr>
          <p:cNvPr id="18433" name="Picture 1" descr="The Great Plaza at Tikal. The impressive architectural and artistic achievements of the classic-era Maya are still visible in the ruins of Tikal, in modern Guatemala. Maya centers provided a dramatic setting for the rituals that dominated public life. Construction of Tikal began before 150 B.C.E.; the city was abandoned about 900 C.E. A ball court and residences for the elite were part of the Great Plaza."/>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596900"/>
            <a:ext cx="8636000" cy="566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2503" y="6581001"/>
            <a:ext cx="685800" cy="276999"/>
          </a:xfrm>
        </p:spPr>
        <p:txBody>
          <a:bodyPr/>
          <a:lstStyle/>
          <a:p>
            <a:r>
              <a:rPr lang="en-US" altLang="en-US" sz="1200" b="1" dirty="0"/>
              <a:t> </a:t>
            </a:r>
            <a:r>
              <a:rPr lang="en-US" altLang="en-US" sz="1200" b="1" dirty="0" smtClean="0"/>
              <a:t>p199</a:t>
            </a:r>
            <a:endParaRPr lang="en-US" altLang="en-US" sz="1200" b="1" dirty="0"/>
          </a:p>
        </p:txBody>
      </p:sp>
    </p:spTree>
    <p:extLst>
      <p:ext uri="{BB962C8B-B14F-4D97-AF65-F5344CB8AC3E}">
        <p14:creationId xmlns:p14="http://schemas.microsoft.com/office/powerpoint/2010/main" val="2718420067"/>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0"/>
            <a:ext cx="7772400" cy="492443"/>
          </a:xfrm>
        </p:spPr>
        <p:txBody>
          <a:bodyPr/>
          <a:lstStyle/>
          <a:p>
            <a:r>
              <a:rPr lang="en-US" altLang="en-US" sz="2600" dirty="0"/>
              <a:t>The Mesoamerican Ball Game</a:t>
            </a:r>
            <a:endParaRPr lang="en-US" sz="2600" dirty="0"/>
          </a:p>
        </p:txBody>
      </p:sp>
      <p:pic>
        <p:nvPicPr>
          <p:cNvPr id="20481" name="Picture 1" descr="The Mesoamerican Ball Game. From Guatemala to Arizona, archaeologists have found evidence of an ancient ball game played with a solid rubber ball on slope-sided courts shaped like a capital T. Among the Maya the game was associated with a creation myth and thus had deep religious meaning. Evidence suggests that some players were sacrificed. In this scene from a ceramic jar, players wearing elaborate ritual clothing—which includes heavy, protective pads around the chest and waist—play with a ball much larger than the ball actually used in such games. Some representations show balls drawn to suggest a human hea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333500"/>
            <a:ext cx="86360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581001"/>
            <a:ext cx="685800" cy="276999"/>
          </a:xfrm>
        </p:spPr>
        <p:txBody>
          <a:bodyPr/>
          <a:lstStyle/>
          <a:p>
            <a:r>
              <a:rPr lang="en-US" altLang="en-US" sz="1200" b="1" dirty="0"/>
              <a:t> </a:t>
            </a:r>
            <a:r>
              <a:rPr lang="en-US" altLang="en-US" sz="1200" b="1" dirty="0" smtClean="0"/>
              <a:t>p200</a:t>
            </a:r>
            <a:endParaRPr lang="en-US" altLang="en-US" sz="1200" b="1" dirty="0"/>
          </a:p>
        </p:txBody>
      </p:sp>
    </p:spTree>
    <p:extLst>
      <p:ext uri="{BB962C8B-B14F-4D97-AF65-F5344CB8AC3E}">
        <p14:creationId xmlns:p14="http://schemas.microsoft.com/office/powerpoint/2010/main" val="3274279590"/>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685800" y="152400"/>
            <a:ext cx="7772400" cy="1447800"/>
          </a:xfrm>
          <a:noFill/>
        </p:spPr>
        <p:txBody>
          <a:bodyPr/>
          <a:lstStyle/>
          <a:p>
            <a:pPr eaLnBrk="1" hangingPunct="1"/>
            <a:r>
              <a:rPr lang="en-US" altLang="en-US" smtClean="0">
                <a:solidFill>
                  <a:schemeClr val="tx1"/>
                </a:solidFill>
                <a:latin typeface="Arial" pitchFamily="34" charset="0"/>
              </a:rPr>
              <a:t>The Postclassic Period in Mesoamerica, 900–1300</a:t>
            </a:r>
          </a:p>
        </p:txBody>
      </p:sp>
      <p:sp>
        <p:nvSpPr>
          <p:cNvPr id="121859" name="Rectangle 3"/>
          <p:cNvSpPr>
            <a:spLocks noGrp="1" noChangeArrowheads="1"/>
          </p:cNvSpPr>
          <p:nvPr>
            <p:ph type="body" idx="1"/>
          </p:nvPr>
        </p:nvSpPr>
        <p:spPr>
          <a:xfrm>
            <a:off x="685800" y="1752600"/>
            <a:ext cx="7772400" cy="1766637"/>
          </a:xfrm>
        </p:spPr>
        <p:txBody>
          <a:bodyPr/>
          <a:lstStyle/>
          <a:p>
            <a:pPr eaLnBrk="1" hangingPunct="1">
              <a:buFontTx/>
              <a:buChar char="•"/>
            </a:pPr>
            <a:r>
              <a:rPr lang="en-US" altLang="en-US" dirty="0" smtClean="0">
                <a:latin typeface="Arial" pitchFamily="34" charset="0"/>
              </a:rPr>
              <a:t>The </a:t>
            </a:r>
            <a:r>
              <a:rPr lang="en-US" altLang="en-US" dirty="0" err="1" smtClean="0">
                <a:latin typeface="Arial" pitchFamily="34" charset="0"/>
              </a:rPr>
              <a:t>Toltecs</a:t>
            </a:r>
            <a:endParaRPr lang="en-US" altLang="en-US" dirty="0" smtClean="0">
              <a:latin typeface="Arial" pitchFamily="34" charset="0"/>
            </a:endParaRPr>
          </a:p>
          <a:p>
            <a:pPr marL="1085850" lvl="1" indent="-342900" eaLnBrk="1" hangingPunct="1">
              <a:buFontTx/>
              <a:buChar char="•"/>
            </a:pPr>
            <a:r>
              <a:rPr lang="en-US" altLang="en-US" dirty="0" smtClean="0">
                <a:latin typeface="Arial" pitchFamily="34" charset="0"/>
              </a:rPr>
              <a:t>Conquest state</a:t>
            </a:r>
          </a:p>
          <a:p>
            <a:pPr marL="1085850" lvl="1" indent="-342900" eaLnBrk="1" hangingPunct="1">
              <a:buFontTx/>
              <a:buChar char="•"/>
            </a:pPr>
            <a:r>
              <a:rPr lang="en-US" altLang="en-US" dirty="0" smtClean="0">
                <a:latin typeface="Arial" pitchFamily="34" charset="0"/>
              </a:rPr>
              <a:t>Cholula</a:t>
            </a:r>
            <a:endParaRPr lang="en-US" altLang="en-US" dirty="0" smtClean="0">
              <a:solidFill>
                <a:srgbClr val="FF0000"/>
              </a:solidFill>
              <a:latin typeface="Arial" pitchFamily="34" charset="0"/>
            </a:endParaRPr>
          </a:p>
        </p:txBody>
      </p:sp>
    </p:spTree>
    <p:extLst>
      <p:ext uri="{BB962C8B-B14F-4D97-AF65-F5344CB8AC3E}">
        <p14:creationId xmlns:p14="http://schemas.microsoft.com/office/powerpoint/2010/main" val="2808564032"/>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23188" y="533400"/>
            <a:ext cx="7772400" cy="492443"/>
          </a:xfrm>
        </p:spPr>
        <p:txBody>
          <a:bodyPr/>
          <a:lstStyle/>
          <a:p>
            <a:r>
              <a:rPr lang="en-US" altLang="en-US" sz="2600" dirty="0" err="1"/>
              <a:t>Postclassic</a:t>
            </a:r>
            <a:r>
              <a:rPr lang="en-US" altLang="en-US" sz="2600" dirty="0"/>
              <a:t> Mesoamerica</a:t>
            </a:r>
            <a:endParaRPr lang="en-US" sz="2600" dirty="0"/>
          </a:p>
        </p:txBody>
      </p:sp>
      <p:pic>
        <p:nvPicPr>
          <p:cNvPr id="23553" name="Picture 1" descr="Map 8.3: Postclassic Mesoamerica. From their capital, Tula, the Toltecs exercised political and cultural influence across a vast regio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91388" y="1029854"/>
            <a:ext cx="8636000" cy="44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7888" y="6610911"/>
            <a:ext cx="1295400" cy="276999"/>
          </a:xfrm>
        </p:spPr>
        <p:txBody>
          <a:bodyPr/>
          <a:lstStyle/>
          <a:p>
            <a:r>
              <a:rPr lang="en-US" altLang="en-US" sz="1200" b="1" dirty="0"/>
              <a:t>Map </a:t>
            </a:r>
            <a:r>
              <a:rPr lang="en-US" altLang="en-US" sz="1200" b="1" dirty="0" smtClean="0"/>
              <a:t>7.3 p202</a:t>
            </a:r>
            <a:endParaRPr lang="en-US" altLang="en-US" sz="1200" b="1" dirty="0"/>
          </a:p>
        </p:txBody>
      </p:sp>
    </p:spTree>
    <p:extLst>
      <p:ext uri="{BB962C8B-B14F-4D97-AF65-F5344CB8AC3E}">
        <p14:creationId xmlns:p14="http://schemas.microsoft.com/office/powerpoint/2010/main" val="2370794714"/>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51042" y="0"/>
            <a:ext cx="7899400" cy="492443"/>
          </a:xfrm>
        </p:spPr>
        <p:txBody>
          <a:bodyPr/>
          <a:lstStyle/>
          <a:p>
            <a:r>
              <a:rPr lang="en-US" sz="2600" dirty="0" smtClean="0"/>
              <a:t>Tula</a:t>
            </a:r>
            <a:endParaRPr lang="en-US" sz="2600" dirty="0"/>
          </a:p>
        </p:txBody>
      </p:sp>
      <p:pic>
        <p:nvPicPr>
          <p:cNvPr id="25601" name="Picture 1" descr="Tula. The capital of the Toltecs was dominated by massive public architecture like these carved stone figures.&#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51042" y="523560"/>
            <a:ext cx="7899400" cy="6105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04712"/>
            <a:ext cx="609600" cy="276999"/>
          </a:xfrm>
        </p:spPr>
        <p:txBody>
          <a:bodyPr/>
          <a:lstStyle/>
          <a:p>
            <a:pPr marL="0" lvl="0" indent="0" eaLnBrk="1" hangingPunct="1">
              <a:spcBef>
                <a:spcPct val="0"/>
              </a:spcBef>
            </a:pPr>
            <a:r>
              <a:rPr lang="en-US" altLang="en-US" sz="1200" b="1" kern="1200" dirty="0">
                <a:solidFill>
                  <a:srgbClr val="000000"/>
                </a:solidFill>
                <a:latin typeface="Arial" pitchFamily="34" charset="0"/>
                <a:ea typeface="ＭＳ Ｐゴシック" pitchFamily="34" charset="-128"/>
              </a:rPr>
              <a:t> </a:t>
            </a:r>
            <a:r>
              <a:rPr lang="en-US" altLang="en-US" sz="1200" b="1" kern="1200" dirty="0" smtClean="0">
                <a:solidFill>
                  <a:srgbClr val="000000"/>
                </a:solidFill>
                <a:latin typeface="Arial" pitchFamily="34" charset="0"/>
                <a:ea typeface="ＭＳ Ｐゴシック" pitchFamily="34" charset="-128"/>
              </a:rPr>
              <a:t>p203</a:t>
            </a:r>
            <a:endParaRPr lang="en-US" altLang="en-US" sz="1200" b="1" kern="1200" dirty="0">
              <a:solidFill>
                <a:srgbClr val="000000"/>
              </a:solidFill>
              <a:latin typeface="Arial" pitchFamily="34" charset="0"/>
              <a:ea typeface="ＭＳ Ｐゴシック" pitchFamily="34" charset="-128"/>
            </a:endParaRPr>
          </a:p>
        </p:txBody>
      </p:sp>
    </p:spTree>
    <p:extLst>
      <p:ext uri="{BB962C8B-B14F-4D97-AF65-F5344CB8AC3E}">
        <p14:creationId xmlns:p14="http://schemas.microsoft.com/office/powerpoint/2010/main" val="376242340"/>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Northern Peoples</a:t>
            </a:r>
          </a:p>
        </p:txBody>
      </p:sp>
      <p:sp>
        <p:nvSpPr>
          <p:cNvPr id="27650" name="Rectangle 3"/>
          <p:cNvSpPr>
            <a:spLocks noGrp="1" noChangeArrowheads="1"/>
          </p:cNvSpPr>
          <p:nvPr>
            <p:ph type="body" idx="1"/>
          </p:nvPr>
        </p:nvSpPr>
        <p:spPr>
          <a:xfrm>
            <a:off x="685800" y="1752600"/>
            <a:ext cx="7772400" cy="4622804"/>
          </a:xfrm>
          <a:noFill/>
        </p:spPr>
        <p:txBody>
          <a:bodyPr/>
          <a:lstStyle/>
          <a:p>
            <a:pPr eaLnBrk="1" hangingPunct="1">
              <a:buFontTx/>
              <a:buChar char="•"/>
            </a:pPr>
            <a:r>
              <a:rPr lang="en-US" altLang="en-US" dirty="0" smtClean="0">
                <a:latin typeface="Arial" pitchFamily="34" charset="0"/>
              </a:rPr>
              <a:t>Southwestern Desert Cultures</a:t>
            </a:r>
          </a:p>
          <a:p>
            <a:pPr marL="1085850" lvl="1" indent="-342900" eaLnBrk="1" hangingPunct="1">
              <a:buFontTx/>
              <a:buChar char="•"/>
            </a:pPr>
            <a:r>
              <a:rPr lang="en-US" altLang="en-US" dirty="0" smtClean="0">
                <a:latin typeface="Arial" pitchFamily="34" charset="0"/>
              </a:rPr>
              <a:t>Hohokam</a:t>
            </a:r>
          </a:p>
          <a:p>
            <a:pPr marL="1085850" lvl="1" indent="-342900" eaLnBrk="1" hangingPunct="1">
              <a:buFontTx/>
              <a:buChar char="•"/>
            </a:pPr>
            <a:r>
              <a:rPr lang="en-US" altLang="en-US" dirty="0" smtClean="0">
                <a:latin typeface="Arial" pitchFamily="34" charset="0"/>
              </a:rPr>
              <a:t>Anasazi</a:t>
            </a:r>
          </a:p>
          <a:p>
            <a:pPr eaLnBrk="1" hangingPunct="1">
              <a:buFontTx/>
              <a:buChar char="•"/>
            </a:pPr>
            <a:r>
              <a:rPr lang="en-US" altLang="en-US" dirty="0" smtClean="0">
                <a:latin typeface="Arial" pitchFamily="34" charset="0"/>
              </a:rPr>
              <a:t>Mound Builders: The Hopewell and Mississippian Cultures</a:t>
            </a:r>
          </a:p>
          <a:p>
            <a:pPr marL="1085850" lvl="1" indent="-342900" eaLnBrk="1" hangingPunct="1">
              <a:buFontTx/>
              <a:buChar char="•"/>
            </a:pPr>
            <a:r>
              <a:rPr lang="en-US" altLang="en-US" dirty="0" smtClean="0">
                <a:latin typeface="Arial" pitchFamily="34" charset="0"/>
              </a:rPr>
              <a:t>Hereditary chiefdoms</a:t>
            </a:r>
          </a:p>
          <a:p>
            <a:pPr marL="1085850" lvl="1" indent="-342900" eaLnBrk="1" hangingPunct="1">
              <a:buFontTx/>
              <a:buChar char="•"/>
            </a:pPr>
            <a:r>
              <a:rPr lang="en-US" altLang="en-US" dirty="0" smtClean="0">
                <a:latin typeface="Arial" pitchFamily="34" charset="0"/>
              </a:rPr>
              <a:t>Mound building</a:t>
            </a:r>
          </a:p>
          <a:p>
            <a:pPr marL="1085850" lvl="1" indent="-342900" eaLnBrk="1" hangingPunct="1">
              <a:buFontTx/>
              <a:buChar char="•"/>
            </a:pPr>
            <a:r>
              <a:rPr lang="en-US" altLang="en-US" dirty="0" smtClean="0">
                <a:latin typeface="Arial" pitchFamily="34" charset="0"/>
              </a:rPr>
              <a:t>Cahokia</a:t>
            </a:r>
            <a:endParaRPr lang="en-US" altLang="en-US" dirty="0" smtClean="0">
              <a:solidFill>
                <a:srgbClr val="FF0000"/>
              </a:solidFill>
              <a:latin typeface="Arial" pitchFamily="34" charset="0"/>
            </a:endParaRPr>
          </a:p>
        </p:txBody>
      </p:sp>
    </p:spTree>
    <p:extLst>
      <p:ext uri="{BB962C8B-B14F-4D97-AF65-F5344CB8AC3E}">
        <p14:creationId xmlns:p14="http://schemas.microsoft.com/office/powerpoint/2010/main" val="134714169"/>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7778"/>
            <a:ext cx="4962447" cy="492443"/>
          </a:xfrm>
        </p:spPr>
        <p:txBody>
          <a:bodyPr/>
          <a:lstStyle/>
          <a:p>
            <a:r>
              <a:rPr lang="en-US" altLang="en-US" sz="2600" dirty="0"/>
              <a:t>Culture Areas of North America</a:t>
            </a:r>
            <a:endParaRPr lang="en-US" sz="2600" dirty="0"/>
          </a:p>
        </p:txBody>
      </p:sp>
      <p:pic>
        <p:nvPicPr>
          <p:cNvPr id="28673" name="Picture 1" descr="Map 8.4: Culture Areas of North America. In each of the large ecological regions of North America, native peoples evolved distinctive cultures and technologies. Here the Anasazi of the arid  southwest and the mound-building cultures of the Ohio and Mississippi River Valleys are highlighted. © Cengage Learnin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133600" y="484179"/>
            <a:ext cx="4962447" cy="6281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001000" y="6629400"/>
            <a:ext cx="1143000" cy="228600"/>
          </a:xfrm>
        </p:spPr>
        <p:txBody>
          <a:bodyPr/>
          <a:lstStyle/>
          <a:p>
            <a:r>
              <a:rPr lang="en-US" altLang="en-US" sz="1200" b="1" dirty="0"/>
              <a:t>Map </a:t>
            </a:r>
            <a:r>
              <a:rPr lang="en-US" altLang="en-US" sz="1200" b="1" dirty="0" smtClean="0"/>
              <a:t>7.4 p205</a:t>
            </a:r>
            <a:endParaRPr lang="en-US" altLang="en-US" sz="1200" b="1" dirty="0"/>
          </a:p>
        </p:txBody>
      </p:sp>
    </p:spTree>
    <p:extLst>
      <p:ext uri="{BB962C8B-B14F-4D97-AF65-F5344CB8AC3E}">
        <p14:creationId xmlns:p14="http://schemas.microsoft.com/office/powerpoint/2010/main" val="703623269"/>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37898"/>
            <a:ext cx="7772400" cy="492443"/>
          </a:xfrm>
        </p:spPr>
        <p:txBody>
          <a:bodyPr/>
          <a:lstStyle/>
          <a:p>
            <a:r>
              <a:rPr lang="en-US" altLang="en-US" sz="2600" dirty="0"/>
              <a:t>Mesa Verde Cliff Dwelling</a:t>
            </a:r>
            <a:endParaRPr lang="en-US" sz="2600" dirty="0"/>
          </a:p>
        </p:txBody>
      </p:sp>
      <p:pic>
        <p:nvPicPr>
          <p:cNvPr id="30721" name="Picture 1" descr="Mesa Verde Cliff Dwelling. Located in southern Colorado, the Anasazi cliff dwellings of the Mesa Verde region hosted a population of about 7,000 in 1250 C.E. The construction of housing complexes and religious buildings in the area’s large caves was prompted by increased warfare in the regio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710064"/>
            <a:ext cx="86360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199" y="6553201"/>
            <a:ext cx="669421" cy="296966"/>
          </a:xfrm>
        </p:spPr>
        <p:txBody>
          <a:bodyPr/>
          <a:lstStyle/>
          <a:p>
            <a:r>
              <a:rPr lang="en-US" altLang="en-US" sz="1200" b="1" dirty="0"/>
              <a:t> </a:t>
            </a:r>
            <a:r>
              <a:rPr lang="en-US" altLang="en-US" sz="1200" b="1" dirty="0" smtClean="0"/>
              <a:t>p206</a:t>
            </a:r>
            <a:endParaRPr lang="en-US" altLang="en-US" sz="1200" b="1" dirty="0"/>
          </a:p>
        </p:txBody>
      </p:sp>
    </p:spTree>
    <p:extLst>
      <p:ext uri="{BB962C8B-B14F-4D97-AF65-F5344CB8AC3E}">
        <p14:creationId xmlns:p14="http://schemas.microsoft.com/office/powerpoint/2010/main" val="2604638946"/>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a:xfrm>
            <a:off x="685800" y="152400"/>
            <a:ext cx="8382000" cy="1447800"/>
          </a:xfrm>
          <a:noFill/>
        </p:spPr>
        <p:txBody>
          <a:bodyPr/>
          <a:lstStyle/>
          <a:p>
            <a:pPr eaLnBrk="1" hangingPunct="1"/>
            <a:r>
              <a:rPr lang="en-US" altLang="en-US" smtClean="0">
                <a:solidFill>
                  <a:schemeClr val="tx1"/>
                </a:solidFill>
                <a:latin typeface="Arial" pitchFamily="34" charset="0"/>
              </a:rPr>
              <a:t>Andean Civilizations, 200–1400</a:t>
            </a:r>
          </a:p>
        </p:txBody>
      </p:sp>
      <p:sp>
        <p:nvSpPr>
          <p:cNvPr id="32770" name="Rectangle 3"/>
          <p:cNvSpPr>
            <a:spLocks noGrp="1" noChangeArrowheads="1"/>
          </p:cNvSpPr>
          <p:nvPr>
            <p:ph type="body" idx="1"/>
          </p:nvPr>
        </p:nvSpPr>
        <p:spPr>
          <a:xfrm>
            <a:off x="685800" y="1752600"/>
            <a:ext cx="7772400" cy="4622804"/>
          </a:xfrm>
          <a:noFill/>
        </p:spPr>
        <p:txBody>
          <a:bodyPr/>
          <a:lstStyle/>
          <a:p>
            <a:pPr eaLnBrk="1" hangingPunct="1">
              <a:buFontTx/>
              <a:buChar char="•"/>
            </a:pPr>
            <a:r>
              <a:rPr lang="en-US" altLang="en-US" dirty="0" smtClean="0">
                <a:latin typeface="Arial" pitchFamily="34" charset="0"/>
              </a:rPr>
              <a:t>Cultural Response to Environmental Challenge</a:t>
            </a:r>
          </a:p>
          <a:p>
            <a:pPr marL="1085850" lvl="1" indent="-342900" eaLnBrk="1" hangingPunct="1">
              <a:buFontTx/>
              <a:buChar char="•"/>
            </a:pPr>
            <a:r>
              <a:rPr lang="en-US" altLang="en-US" dirty="0" smtClean="0">
                <a:latin typeface="Arial" pitchFamily="34" charset="0"/>
              </a:rPr>
              <a:t>Altitude, plains and the Amazon</a:t>
            </a:r>
          </a:p>
          <a:p>
            <a:pPr marL="1085850" lvl="1" indent="-342900" eaLnBrk="1" hangingPunct="1">
              <a:buFontTx/>
              <a:buChar char="•"/>
            </a:pPr>
            <a:r>
              <a:rPr lang="en-US" altLang="en-US" dirty="0" smtClean="0">
                <a:latin typeface="Arial" pitchFamily="34" charset="0"/>
              </a:rPr>
              <a:t>Four major ecological zones</a:t>
            </a:r>
          </a:p>
          <a:p>
            <a:pPr marL="1085850" lvl="1" indent="-342900" eaLnBrk="1" hangingPunct="1">
              <a:buFontTx/>
              <a:buChar char="•"/>
            </a:pPr>
            <a:r>
              <a:rPr lang="en-US" altLang="en-US" dirty="0" smtClean="0">
                <a:latin typeface="Arial" pitchFamily="34" charset="0"/>
              </a:rPr>
              <a:t>Labor: the clan (</a:t>
            </a:r>
            <a:r>
              <a:rPr lang="en-US" altLang="en-US" dirty="0" err="1" smtClean="0">
                <a:latin typeface="Arial" pitchFamily="34" charset="0"/>
              </a:rPr>
              <a:t>ayllu</a:t>
            </a:r>
            <a:r>
              <a:rPr lang="en-US" altLang="en-US" dirty="0" smtClean="0">
                <a:latin typeface="Arial" pitchFamily="34" charset="0"/>
              </a:rPr>
              <a:t>) and </a:t>
            </a:r>
            <a:r>
              <a:rPr lang="en-US" altLang="en-US" dirty="0" err="1" smtClean="0">
                <a:latin typeface="Arial" pitchFamily="34" charset="0"/>
              </a:rPr>
              <a:t>mit’a</a:t>
            </a:r>
            <a:endParaRPr lang="en-US" altLang="en-US" dirty="0" smtClean="0">
              <a:latin typeface="Arial" pitchFamily="34" charset="0"/>
            </a:endParaRPr>
          </a:p>
          <a:p>
            <a:pPr eaLnBrk="1" hangingPunct="1">
              <a:buFontTx/>
              <a:buChar char="•"/>
            </a:pPr>
            <a:r>
              <a:rPr lang="en-US" altLang="en-US" dirty="0" err="1" smtClean="0">
                <a:latin typeface="Arial" pitchFamily="34" charset="0"/>
              </a:rPr>
              <a:t>Moche</a:t>
            </a:r>
            <a:endParaRPr lang="en-US" altLang="en-US" dirty="0" smtClean="0">
              <a:latin typeface="Arial" pitchFamily="34" charset="0"/>
            </a:endParaRPr>
          </a:p>
          <a:p>
            <a:pPr eaLnBrk="1" hangingPunct="1">
              <a:buFontTx/>
              <a:buChar char="•"/>
            </a:pPr>
            <a:r>
              <a:rPr lang="en-US" altLang="en-US" dirty="0" err="1" smtClean="0">
                <a:latin typeface="Arial" pitchFamily="34" charset="0"/>
              </a:rPr>
              <a:t>Tiwanaku</a:t>
            </a:r>
            <a:r>
              <a:rPr lang="en-US" altLang="en-US" dirty="0" smtClean="0">
                <a:latin typeface="Arial" pitchFamily="34" charset="0"/>
              </a:rPr>
              <a:t> and </a:t>
            </a:r>
            <a:r>
              <a:rPr lang="en-US" altLang="en-US" dirty="0" err="1" smtClean="0">
                <a:latin typeface="Arial" pitchFamily="34" charset="0"/>
              </a:rPr>
              <a:t>Wari</a:t>
            </a:r>
            <a:endParaRPr lang="en-US" altLang="en-US" dirty="0" smtClean="0">
              <a:latin typeface="Arial" pitchFamily="34" charset="0"/>
            </a:endParaRPr>
          </a:p>
          <a:p>
            <a:pPr eaLnBrk="1" hangingPunct="1">
              <a:buFontTx/>
              <a:buChar char="•"/>
            </a:pPr>
            <a:r>
              <a:rPr lang="en-US" altLang="en-US" dirty="0" err="1" smtClean="0">
                <a:latin typeface="Arial" pitchFamily="34" charset="0"/>
              </a:rPr>
              <a:t>Chimú</a:t>
            </a:r>
            <a:endParaRPr lang="en-US" altLang="en-US" dirty="0" smtClean="0">
              <a:latin typeface="Arial" pitchFamily="34" charset="0"/>
            </a:endParaRPr>
          </a:p>
        </p:txBody>
      </p:sp>
    </p:spTree>
    <p:extLst>
      <p:ext uri="{BB962C8B-B14F-4D97-AF65-F5344CB8AC3E}">
        <p14:creationId xmlns:p14="http://schemas.microsoft.com/office/powerpoint/2010/main" val="2428953124"/>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73750" y="7778"/>
            <a:ext cx="7772400" cy="492443"/>
          </a:xfrm>
        </p:spPr>
        <p:txBody>
          <a:bodyPr/>
          <a:lstStyle/>
          <a:p>
            <a:r>
              <a:rPr lang="en-US" altLang="en-US" sz="2600" dirty="0"/>
              <a:t>Andean Civilizations, 200 B.C.E.–1532 C.E. </a:t>
            </a:r>
            <a:endParaRPr lang="en-US" sz="2600" dirty="0"/>
          </a:p>
        </p:txBody>
      </p:sp>
      <p:pic>
        <p:nvPicPr>
          <p:cNvPr id="33793" name="Picture 1" descr="Map 8.5: Andean Civilizations, 200 B.C.E.–1532 C.E. In response to these difficult environmental challenges, Andean peoples evolved complex social and technological adaptations. Irrigation systems, the domestication of the llama, metallurgy, and shared labor obligations helped provide a firm economic foundation for powerful, centralized states."/>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0" y="533400"/>
            <a:ext cx="4521200" cy="621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88893" y="6581001"/>
            <a:ext cx="1143000" cy="276999"/>
          </a:xfrm>
        </p:spPr>
        <p:txBody>
          <a:bodyPr/>
          <a:lstStyle/>
          <a:p>
            <a:r>
              <a:rPr lang="en-US" altLang="en-US" sz="1200" b="1" dirty="0"/>
              <a:t>Map </a:t>
            </a:r>
            <a:r>
              <a:rPr lang="en-US" altLang="en-US" sz="1200" b="1" dirty="0" smtClean="0"/>
              <a:t>7.5 p208</a:t>
            </a:r>
            <a:endParaRPr lang="en-US" altLang="en-US" sz="1200" b="1" dirty="0"/>
          </a:p>
        </p:txBody>
      </p:sp>
    </p:spTree>
    <p:extLst>
      <p:ext uri="{BB962C8B-B14F-4D97-AF65-F5344CB8AC3E}">
        <p14:creationId xmlns:p14="http://schemas.microsoft.com/office/powerpoint/2010/main" val="113745084"/>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74032" y="79115"/>
            <a:ext cx="7772400" cy="492443"/>
          </a:xfrm>
        </p:spPr>
        <p:txBody>
          <a:bodyPr/>
          <a:lstStyle/>
          <a:p>
            <a:r>
              <a:rPr lang="en-US" sz="2600" dirty="0" smtClean="0"/>
              <a:t>Maya Scribe</a:t>
            </a:r>
            <a:endParaRPr lang="en-US" sz="2600" dirty="0"/>
          </a:p>
        </p:txBody>
      </p:sp>
      <p:pic>
        <p:nvPicPr>
          <p:cNvPr id="4097" name="Picture 1" descr="Maya Scribe. Maya scribes used a complex writing system to record religious concepts and memorialize the actions of their kings. An artisan painted this picture of a scribe on a ceramic plat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13309" y="601837"/>
            <a:ext cx="8059218" cy="5973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604712"/>
            <a:ext cx="609600" cy="276999"/>
          </a:xfrm>
        </p:spPr>
        <p:txBody>
          <a:bodyPr/>
          <a:lstStyle/>
          <a:p>
            <a:r>
              <a:rPr lang="en-US" altLang="en-US" sz="1200" b="1" dirty="0" smtClean="0"/>
              <a:t> p190</a:t>
            </a:r>
          </a:p>
        </p:txBody>
      </p:sp>
    </p:spTree>
    <p:extLst>
      <p:ext uri="{BB962C8B-B14F-4D97-AF65-F5344CB8AC3E}">
        <p14:creationId xmlns:p14="http://schemas.microsoft.com/office/powerpoint/2010/main" val="3053927153"/>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778"/>
            <a:ext cx="7772400" cy="492443"/>
          </a:xfrm>
        </p:spPr>
        <p:txBody>
          <a:bodyPr/>
          <a:lstStyle/>
          <a:p>
            <a:r>
              <a:rPr lang="en-US" altLang="en-US" sz="2600" dirty="0" err="1"/>
              <a:t>Moche</a:t>
            </a:r>
            <a:r>
              <a:rPr lang="en-US" altLang="en-US" sz="2600" dirty="0"/>
              <a:t> Warrior</a:t>
            </a:r>
            <a:endParaRPr lang="en-US" sz="2600" dirty="0"/>
          </a:p>
        </p:txBody>
      </p:sp>
      <p:pic>
        <p:nvPicPr>
          <p:cNvPr id="35841" name="Picture 1" descr="Moche Warrior. The Moche of ancient Peru were among the most accomplished ceramic artists of the Americas. Moche potters produced representations of gods and spirits, scenes of daily life, and portrait vases of important people. This warrior is armed with a mace, shield, and protective helmet. The Trustees of the British Museum/Art Resource, N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90800" y="510928"/>
            <a:ext cx="4025900" cy="6270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a:t> </a:t>
            </a:r>
            <a:r>
              <a:rPr lang="en-US" altLang="en-US" sz="1200" b="1" dirty="0" smtClean="0"/>
              <a:t>p209</a:t>
            </a:r>
            <a:endParaRPr lang="en-US" altLang="en-US" sz="1200" b="1" dirty="0"/>
          </a:p>
        </p:txBody>
      </p:sp>
    </p:spTree>
    <p:extLst>
      <p:ext uri="{BB962C8B-B14F-4D97-AF65-F5344CB8AC3E}">
        <p14:creationId xmlns:p14="http://schemas.microsoft.com/office/powerpoint/2010/main" val="2167142792"/>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778"/>
            <a:ext cx="7772400" cy="492443"/>
          </a:xfrm>
        </p:spPr>
        <p:txBody>
          <a:bodyPr/>
          <a:lstStyle/>
          <a:p>
            <a:r>
              <a:rPr lang="en-US" altLang="en-US" sz="2600" dirty="0"/>
              <a:t>Burials Reveal Ancient Civilizations</a:t>
            </a:r>
            <a:endParaRPr lang="en-US" sz="2600" dirty="0"/>
          </a:p>
        </p:txBody>
      </p:sp>
      <p:pic>
        <p:nvPicPr>
          <p:cNvPr id="37889" name="Picture 1" descr="Burials Reveal Ancient Civilizations. Buried around 300 C.E., this Moche warrior-priest was buried amid rich tribute at Sipán in Peru. Also buried were the bodies of retainers or kinsmen probably sacrificed to accompany this powerful man. The body lies with the head on the right and the feet on the lef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600200" y="524284"/>
            <a:ext cx="6057900" cy="6232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69594" y="6581001"/>
            <a:ext cx="685800" cy="276999"/>
          </a:xfrm>
        </p:spPr>
        <p:txBody>
          <a:bodyPr/>
          <a:lstStyle/>
          <a:p>
            <a:r>
              <a:rPr lang="en-US" altLang="en-US" sz="1200" b="1" dirty="0"/>
              <a:t> </a:t>
            </a:r>
            <a:r>
              <a:rPr lang="en-US" altLang="en-US" sz="1200" b="1" dirty="0" smtClean="0"/>
              <a:t>p210</a:t>
            </a:r>
            <a:endParaRPr lang="en-US" altLang="en-US" sz="1200" b="1" dirty="0"/>
          </a:p>
        </p:txBody>
      </p:sp>
    </p:spTree>
    <p:extLst>
      <p:ext uri="{BB962C8B-B14F-4D97-AF65-F5344CB8AC3E}">
        <p14:creationId xmlns:p14="http://schemas.microsoft.com/office/powerpoint/2010/main" val="1284204127"/>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778"/>
            <a:ext cx="7772400" cy="492443"/>
          </a:xfrm>
        </p:spPr>
        <p:txBody>
          <a:bodyPr/>
          <a:lstStyle/>
          <a:p>
            <a:r>
              <a:rPr lang="en-US" altLang="en-US" sz="2600" dirty="0"/>
              <a:t>Burials Reveal Ancient </a:t>
            </a:r>
            <a:r>
              <a:rPr lang="en-US" altLang="en-US" sz="2600" dirty="0" smtClean="0"/>
              <a:t>Civilizations (continued)</a:t>
            </a:r>
            <a:endParaRPr lang="en-US" sz="2600" dirty="0"/>
          </a:p>
        </p:txBody>
      </p:sp>
      <p:pic>
        <p:nvPicPr>
          <p:cNvPr id="39937" name="Picture 1" descr="Burials Reveal Ancient Civilizations. Similarly, the burial of a member of the Maya elite at Río Azul in northern Guatemala indicates the care taken to surround the powerful with fine ceramics, jewelry, and other valuable good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425700" y="508000"/>
            <a:ext cx="4292600" cy="627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p210</a:t>
            </a:r>
            <a:endParaRPr lang="en-US" altLang="en-US" sz="1200" b="1" dirty="0"/>
          </a:p>
        </p:txBody>
      </p:sp>
    </p:spTree>
    <p:extLst>
      <p:ext uri="{BB962C8B-B14F-4D97-AF65-F5344CB8AC3E}">
        <p14:creationId xmlns:p14="http://schemas.microsoft.com/office/powerpoint/2010/main" val="2332848031"/>
      </p:ext>
    </p:extLst>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778"/>
            <a:ext cx="8155952" cy="492443"/>
          </a:xfrm>
        </p:spPr>
        <p:txBody>
          <a:bodyPr/>
          <a:lstStyle/>
          <a:p>
            <a:r>
              <a:rPr lang="en-US" altLang="en-US" sz="2600" dirty="0"/>
              <a:t>The Ritual Center of </a:t>
            </a:r>
            <a:r>
              <a:rPr lang="en-US" altLang="en-US" sz="2600" dirty="0" err="1"/>
              <a:t>Tiwanaku</a:t>
            </a:r>
            <a:endParaRPr lang="en-US" sz="2600" dirty="0"/>
          </a:p>
        </p:txBody>
      </p:sp>
      <p:pic>
        <p:nvPicPr>
          <p:cNvPr id="41985" name="Picture 1" descr="The Ritual Center of Tiwanaku. During the Middle Horizon period Tiwanaku was one of the most impressive cities in the Andean region. The ritual center was characterized by beautiful stone construction, sunken plazas, and by large carved stone representations of the god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81000" y="500220"/>
            <a:ext cx="8172002" cy="6103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53001" y="6603999"/>
            <a:ext cx="584589" cy="269166"/>
          </a:xfrm>
        </p:spPr>
        <p:txBody>
          <a:bodyPr/>
          <a:lstStyle/>
          <a:p>
            <a:r>
              <a:rPr lang="en-US" altLang="en-US" sz="1200" b="1" dirty="0" smtClean="0"/>
              <a:t>p211</a:t>
            </a:r>
            <a:endParaRPr lang="en-US" sz="1200" dirty="0"/>
          </a:p>
        </p:txBody>
      </p:sp>
    </p:spTree>
    <p:extLst>
      <p:ext uri="{BB962C8B-B14F-4D97-AF65-F5344CB8AC3E}">
        <p14:creationId xmlns:p14="http://schemas.microsoft.com/office/powerpoint/2010/main" val="2327406836"/>
      </p:ext>
    </p:extLst>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492443"/>
          </a:xfrm>
        </p:spPr>
        <p:txBody>
          <a:bodyPr/>
          <a:lstStyle/>
          <a:p>
            <a:r>
              <a:rPr lang="en-US" altLang="en-US" sz="2600" dirty="0"/>
              <a:t>Maya Glyphs</a:t>
            </a:r>
            <a:endParaRPr lang="en-US" sz="2600" dirty="0"/>
          </a:p>
        </p:txBody>
      </p:sp>
      <p:pic>
        <p:nvPicPr>
          <p:cNvPr id="44033" name="Picture 1" descr="Maya Glyphs. The Maya developed a sophisticated written language expressed in stylized images (glyphs) conceptually similar to Egyptian hieroglyphic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298700" y="502948"/>
            <a:ext cx="4483100" cy="627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a:t> </a:t>
            </a:r>
            <a:r>
              <a:rPr lang="en-US" altLang="en-US" sz="1200" b="1" dirty="0" smtClean="0"/>
              <a:t>p212</a:t>
            </a:r>
            <a:endParaRPr lang="en-US" altLang="en-US" sz="1200" b="1" dirty="0"/>
          </a:p>
        </p:txBody>
      </p:sp>
    </p:spTree>
    <p:extLst>
      <p:ext uri="{BB962C8B-B14F-4D97-AF65-F5344CB8AC3E}">
        <p14:creationId xmlns:p14="http://schemas.microsoft.com/office/powerpoint/2010/main" val="3974818609"/>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685800" y="-1588"/>
            <a:ext cx="8458200" cy="1601788"/>
          </a:xfrm>
        </p:spPr>
        <p:txBody>
          <a:bodyPr/>
          <a:lstStyle/>
          <a:p>
            <a:pPr eaLnBrk="1" hangingPunct="1"/>
            <a:r>
              <a:rPr lang="en-US" altLang="en-US" sz="3600" dirty="0" smtClean="0">
                <a:solidFill>
                  <a:schemeClr val="tx1"/>
                </a:solidFill>
                <a:latin typeface="Arial" pitchFamily="34" charset="0"/>
              </a:rPr>
              <a:t>First Civilizations of the Americas: The Olmec and </a:t>
            </a:r>
            <a:r>
              <a:rPr lang="en-US" altLang="en-US" sz="3600" dirty="0" err="1" smtClean="0">
                <a:solidFill>
                  <a:schemeClr val="tx1"/>
                </a:solidFill>
                <a:latin typeface="Arial" pitchFamily="34" charset="0"/>
              </a:rPr>
              <a:t>Chavin</a:t>
            </a:r>
            <a:r>
              <a:rPr lang="en-US" altLang="en-US" sz="3600" dirty="0" smtClean="0">
                <a:solidFill>
                  <a:schemeClr val="tx1"/>
                </a:solidFill>
                <a:latin typeface="Arial" pitchFamily="34" charset="0"/>
              </a:rPr>
              <a:t>, 1200-250 B.C.E.</a:t>
            </a:r>
          </a:p>
        </p:txBody>
      </p:sp>
      <p:sp>
        <p:nvSpPr>
          <p:cNvPr id="4098" name="Content Placeholder 2"/>
          <p:cNvSpPr>
            <a:spLocks noGrp="1"/>
          </p:cNvSpPr>
          <p:nvPr>
            <p:ph idx="1"/>
          </p:nvPr>
        </p:nvSpPr>
        <p:spPr>
          <a:xfrm>
            <a:off x="685800" y="1752600"/>
            <a:ext cx="8305800" cy="4524315"/>
          </a:xfrm>
        </p:spPr>
        <p:txBody>
          <a:bodyPr/>
          <a:lstStyle/>
          <a:p>
            <a:pPr marL="228600" indent="-228600" eaLnBrk="1" hangingPunct="1">
              <a:buFontTx/>
              <a:buChar char="•"/>
            </a:pPr>
            <a:r>
              <a:rPr lang="en-US" altLang="en-US" dirty="0" smtClean="0">
                <a:latin typeface="Arial" pitchFamily="34" charset="0"/>
              </a:rPr>
              <a:t>The Mesoamerican Olmec, 1200-400 B.C.E. </a:t>
            </a:r>
          </a:p>
          <a:p>
            <a:pPr marL="857250" lvl="1" indent="-457200" eaLnBrk="1" hangingPunct="1">
              <a:buFont typeface="Arial" panose="020B0604020202020204" pitchFamily="34" charset="0"/>
              <a:buChar char="•"/>
            </a:pPr>
            <a:r>
              <a:rPr lang="en-US" altLang="en-US" dirty="0" smtClean="0">
                <a:latin typeface="Arial" pitchFamily="34" charset="0"/>
              </a:rPr>
              <a:t>	most significant pre-classic society</a:t>
            </a:r>
          </a:p>
          <a:p>
            <a:pPr marL="857250" lvl="1" indent="-457200" eaLnBrk="1" hangingPunct="1">
              <a:buFont typeface="Arial" panose="020B0604020202020204" pitchFamily="34" charset="0"/>
              <a:buChar char="•"/>
            </a:pPr>
            <a:r>
              <a:rPr lang="en-US" altLang="en-US" dirty="0" smtClean="0">
                <a:latin typeface="Arial" pitchFamily="34" charset="0"/>
              </a:rPr>
              <a:t>	Kingship and architecture</a:t>
            </a:r>
          </a:p>
          <a:p>
            <a:pPr marL="228600" indent="-228600" eaLnBrk="1" hangingPunct="1">
              <a:buFontTx/>
              <a:buChar char="•"/>
            </a:pPr>
            <a:r>
              <a:rPr lang="en-US" altLang="en-US" dirty="0" smtClean="0">
                <a:latin typeface="Arial" pitchFamily="34" charset="0"/>
              </a:rPr>
              <a:t>Early South American Civilization: </a:t>
            </a:r>
            <a:r>
              <a:rPr lang="en-US" altLang="en-US" dirty="0" err="1" smtClean="0">
                <a:latin typeface="Arial" pitchFamily="34" charset="0"/>
              </a:rPr>
              <a:t>Chavin</a:t>
            </a:r>
            <a:r>
              <a:rPr lang="en-US" altLang="en-US" dirty="0" smtClean="0">
                <a:latin typeface="Arial" pitchFamily="34" charset="0"/>
              </a:rPr>
              <a:t>, 900-250 B.C.E.</a:t>
            </a:r>
          </a:p>
          <a:p>
            <a:pPr marL="857250" lvl="1" indent="-457200" eaLnBrk="1" hangingPunct="1">
              <a:buFont typeface="Arial" panose="020B0604020202020204" pitchFamily="34" charset="0"/>
              <a:buChar char="•"/>
            </a:pPr>
            <a:r>
              <a:rPr lang="en-US" altLang="en-US" dirty="0" smtClean="0">
                <a:latin typeface="Arial" pitchFamily="34" charset="0"/>
              </a:rPr>
              <a:t>	Military strength</a:t>
            </a:r>
          </a:p>
          <a:p>
            <a:pPr marL="857250" lvl="1" indent="-457200" eaLnBrk="1" hangingPunct="1">
              <a:buFont typeface="Arial" panose="020B0604020202020204" pitchFamily="34" charset="0"/>
              <a:buChar char="•"/>
            </a:pPr>
            <a:r>
              <a:rPr lang="en-US" altLang="en-US" dirty="0" smtClean="0">
                <a:latin typeface="Arial" pitchFamily="34" charset="0"/>
              </a:rPr>
              <a:t>	Labor organization</a:t>
            </a:r>
          </a:p>
        </p:txBody>
      </p:sp>
    </p:spTree>
    <p:extLst>
      <p:ext uri="{BB962C8B-B14F-4D97-AF65-F5344CB8AC3E}">
        <p14:creationId xmlns:p14="http://schemas.microsoft.com/office/powerpoint/2010/main" val="3597494422"/>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744908" y="150758"/>
            <a:ext cx="7772400" cy="492443"/>
          </a:xfrm>
        </p:spPr>
        <p:txBody>
          <a:bodyPr/>
          <a:lstStyle/>
          <a:p>
            <a:r>
              <a:rPr lang="en-US" sz="2600" dirty="0" smtClean="0"/>
              <a:t>Chronology from 5000 B.C.E.-1500 C.E. </a:t>
            </a:r>
            <a:endParaRPr lang="en-US" sz="2600" dirty="0"/>
          </a:p>
        </p:txBody>
      </p:sp>
      <p:graphicFrame>
        <p:nvGraphicFramePr>
          <p:cNvPr id="2" name="Table 1"/>
          <p:cNvGraphicFramePr>
            <a:graphicFrameLocks noGrp="1"/>
          </p:cNvGraphicFramePr>
          <p:nvPr>
            <p:extLst/>
          </p:nvPr>
        </p:nvGraphicFramePr>
        <p:xfrm>
          <a:off x="228600" y="679296"/>
          <a:ext cx="8458200" cy="5797704"/>
        </p:xfrm>
        <a:graphic>
          <a:graphicData uri="http://schemas.openxmlformats.org/drawingml/2006/table">
            <a:tbl>
              <a:tblPr firstRow="1" bandRow="1">
                <a:tableStyleId>{5C22544A-7EE6-4342-B048-85BDC9FD1C3A}</a:tableStyleId>
              </a:tblPr>
              <a:tblGrid>
                <a:gridCol w="952095"/>
                <a:gridCol w="1973789"/>
                <a:gridCol w="2839584"/>
                <a:gridCol w="2692732"/>
              </a:tblGrid>
              <a:tr h="241910">
                <a:tc>
                  <a:txBody>
                    <a:bodyPr/>
                    <a:lstStyle/>
                    <a:p>
                      <a:pPr marL="0" marR="0">
                        <a:spcBef>
                          <a:spcPts val="0"/>
                        </a:spcBef>
                        <a:spcAft>
                          <a:spcPts val="0"/>
                        </a:spcAft>
                      </a:pPr>
                      <a:r>
                        <a:rPr lang="en-US" sz="1200" b="1" dirty="0" smtClean="0">
                          <a:solidFill>
                            <a:schemeClr val="accent1"/>
                          </a:solidFill>
                          <a:effectLst/>
                          <a:latin typeface="Calibri" panose="020F0502020204030204" pitchFamily="34" charset="0"/>
                        </a:rPr>
                        <a:t>Empty</a:t>
                      </a:r>
                      <a:r>
                        <a:rPr lang="en-US" sz="1200" b="1" baseline="0" dirty="0" smtClean="0">
                          <a:solidFill>
                            <a:schemeClr val="accent1"/>
                          </a:solidFill>
                          <a:effectLst/>
                          <a:latin typeface="Calibri" panose="020F0502020204030204" pitchFamily="34" charset="0"/>
                        </a:rPr>
                        <a:t> cell</a:t>
                      </a:r>
                      <a:endParaRPr lang="en-US" sz="1200" b="1" dirty="0">
                        <a:solidFill>
                          <a:schemeClr val="accent1"/>
                        </a:solidFill>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Mesoamerica</a:t>
                      </a:r>
                      <a:endParaRPr lang="en-US" sz="1200"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Northern Peoples</a:t>
                      </a:r>
                      <a:endParaRPr lang="en-US" sz="1200"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Andean Region</a:t>
                      </a:r>
                      <a:endParaRPr lang="en-US" sz="1200" dirty="0">
                        <a:effectLst/>
                        <a:latin typeface="Calibri" panose="020F0502020204030204" pitchFamily="34" charset="0"/>
                        <a:ea typeface="MS Mincho"/>
                        <a:cs typeface="Times New Roman"/>
                      </a:endParaRPr>
                    </a:p>
                  </a:txBody>
                  <a:tcPr marL="28238" marR="28238" marT="0" marB="0"/>
                </a:tc>
              </a:tr>
              <a:tr h="588473">
                <a:tc>
                  <a:txBody>
                    <a:bodyPr/>
                    <a:lstStyle/>
                    <a:p>
                      <a:pPr marL="0" marR="0">
                        <a:spcBef>
                          <a:spcPts val="0"/>
                        </a:spcBef>
                        <a:spcAft>
                          <a:spcPts val="0"/>
                        </a:spcAft>
                      </a:pPr>
                      <a:r>
                        <a:rPr lang="en-US" sz="1200" b="1" dirty="0" smtClean="0">
                          <a:solidFill>
                            <a:srgbClr val="E4F2F4"/>
                          </a:solidFill>
                          <a:effectLst/>
                          <a:latin typeface="Calibri" panose="020F0502020204030204" pitchFamily="34" charset="0"/>
                        </a:rPr>
                        <a:t>Empty cell</a:t>
                      </a:r>
                      <a:endParaRPr lang="en-US" sz="1200" b="1" dirty="0">
                        <a:solidFill>
                          <a:srgbClr val="E4F2F4"/>
                        </a:solidFill>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Before 5000 B.C.E. </a:t>
                      </a:r>
                      <a:r>
                        <a:rPr lang="en-US" sz="1200" dirty="0" smtClean="0">
                          <a:effectLst/>
                          <a:latin typeface="Calibri" panose="020F0502020204030204" pitchFamily="34" charset="0"/>
                        </a:rPr>
                        <a:t>Domestication </a:t>
                      </a:r>
                      <a:r>
                        <a:rPr lang="en-US" sz="1200" dirty="0">
                          <a:effectLst/>
                          <a:latin typeface="Calibri" panose="020F0502020204030204" pitchFamily="34" charset="0"/>
                        </a:rPr>
                        <a:t>of maize, beans, and squash</a:t>
                      </a:r>
                      <a:endParaRPr lang="en-US" sz="1200"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 </a:t>
                      </a:r>
                      <a:r>
                        <a:rPr lang="en-US" sz="1200" dirty="0" smtClean="0">
                          <a:solidFill>
                            <a:srgbClr val="E4F2F4"/>
                          </a:solidFill>
                          <a:effectLst/>
                          <a:latin typeface="Calibri" panose="020F0502020204030204" pitchFamily="34" charset="0"/>
                        </a:rPr>
                        <a:t>Empty cell</a:t>
                      </a:r>
                      <a:endParaRPr lang="en-US" sz="1200" dirty="0">
                        <a:solidFill>
                          <a:srgbClr val="E4F2F4"/>
                        </a:solidFill>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Before 5000 B.C.E. Domestication of potato, quinoa, manioc, and llama</a:t>
                      </a:r>
                      <a:endParaRPr lang="en-US" sz="1200" dirty="0">
                        <a:effectLst/>
                        <a:latin typeface="Calibri" panose="020F0502020204030204" pitchFamily="34" charset="0"/>
                        <a:ea typeface="MS Mincho"/>
                        <a:cs typeface="Times New Roman"/>
                      </a:endParaRPr>
                    </a:p>
                  </a:txBody>
                  <a:tcPr marL="28238" marR="28238" marT="0" marB="0"/>
                </a:tc>
              </a:tr>
              <a:tr h="392315">
                <a:tc>
                  <a:txBody>
                    <a:bodyPr/>
                    <a:lstStyle/>
                    <a:p>
                      <a:pPr marL="0" marR="0">
                        <a:spcBef>
                          <a:spcPts val="0"/>
                        </a:spcBef>
                        <a:spcAft>
                          <a:spcPts val="0"/>
                        </a:spcAft>
                      </a:pPr>
                      <a:r>
                        <a:rPr lang="en-US" sz="1200" b="1" dirty="0">
                          <a:effectLst/>
                          <a:latin typeface="Calibri" panose="020F0502020204030204" pitchFamily="34" charset="0"/>
                        </a:rPr>
                        <a:t>5000 B.C.E.</a:t>
                      </a:r>
                      <a:endParaRPr lang="en-US" sz="1200" b="1"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Before 2000 B.C.E. Early urbanization</a:t>
                      </a:r>
                      <a:endParaRPr lang="en-US" sz="1200"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a:effectLst/>
                          <a:latin typeface="Calibri" panose="020F0502020204030204" pitchFamily="34" charset="0"/>
                        </a:rPr>
                        <a:t>Before 2000 B.C.E. Domestication of squash and seed crops like sunflower</a:t>
                      </a:r>
                      <a:endParaRPr lang="en-US" sz="120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a:effectLst/>
                          <a:latin typeface="Calibri" panose="020F0502020204030204" pitchFamily="34" charset="0"/>
                        </a:rPr>
                        <a:t>Before 2000 B.C.E. Urbanization</a:t>
                      </a:r>
                      <a:endParaRPr lang="en-US" sz="1200">
                        <a:effectLst/>
                        <a:latin typeface="Calibri" panose="020F0502020204030204" pitchFamily="34" charset="0"/>
                        <a:ea typeface="MS Mincho"/>
                        <a:cs typeface="Times New Roman"/>
                      </a:endParaRPr>
                    </a:p>
                  </a:txBody>
                  <a:tcPr marL="28238" marR="28238" marT="0" marB="0"/>
                </a:tc>
              </a:tr>
              <a:tr h="392315">
                <a:tc>
                  <a:txBody>
                    <a:bodyPr/>
                    <a:lstStyle/>
                    <a:p>
                      <a:pPr marL="0" marR="0">
                        <a:spcBef>
                          <a:spcPts val="0"/>
                        </a:spcBef>
                        <a:spcAft>
                          <a:spcPts val="0"/>
                        </a:spcAft>
                      </a:pPr>
                      <a:r>
                        <a:rPr lang="en-US" sz="1200" b="1" dirty="0">
                          <a:effectLst/>
                          <a:latin typeface="Calibri" panose="020F0502020204030204" pitchFamily="34" charset="0"/>
                        </a:rPr>
                        <a:t>2000 B.C.E.</a:t>
                      </a:r>
                      <a:endParaRPr lang="en-US" sz="1200" b="1"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1200 B.C.E. Beginning of Olmec civilization</a:t>
                      </a:r>
                      <a:endParaRPr lang="en-US" sz="1200" dirty="0">
                        <a:effectLst/>
                        <a:latin typeface="Calibri" panose="020F0502020204030204" pitchFamily="34" charset="0"/>
                        <a:ea typeface="MS Mincho"/>
                        <a:cs typeface="Times New Roman"/>
                      </a:endParaRPr>
                    </a:p>
                  </a:txBody>
                  <a:tcPr marL="28238" marR="28238" marT="0" marB="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E4F2F4"/>
                          </a:solidFill>
                          <a:effectLst/>
                          <a:latin typeface="Calibri" panose="020F0502020204030204" pitchFamily="34" charset="0"/>
                        </a:rPr>
                        <a:t> </a:t>
                      </a:r>
                      <a:r>
                        <a:rPr lang="en-US" sz="1200" dirty="0" smtClean="0">
                          <a:solidFill>
                            <a:srgbClr val="E4F2F4"/>
                          </a:solidFill>
                          <a:effectLst/>
                          <a:latin typeface="Calibri" panose="020F0502020204030204" pitchFamily="34" charset="0"/>
                        </a:rPr>
                        <a:t>Empty cell</a:t>
                      </a:r>
                    </a:p>
                    <a:p>
                      <a:pPr marL="0" marR="0">
                        <a:spcBef>
                          <a:spcPts val="0"/>
                        </a:spcBef>
                        <a:spcAft>
                          <a:spcPts val="0"/>
                        </a:spcAft>
                      </a:pPr>
                      <a:endParaRPr lang="en-US" sz="1200" dirty="0">
                        <a:solidFill>
                          <a:srgbClr val="E4F2F4"/>
                        </a:solidFill>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2000 B.C.E. Metallurgy; domestication of sweet potato</a:t>
                      </a:r>
                      <a:endParaRPr lang="en-US" sz="1200" dirty="0">
                        <a:effectLst/>
                        <a:latin typeface="Calibri" panose="020F0502020204030204" pitchFamily="34" charset="0"/>
                        <a:ea typeface="MS Mincho"/>
                        <a:cs typeface="Times New Roman"/>
                      </a:endParaRPr>
                    </a:p>
                  </a:txBody>
                  <a:tcPr marL="28238" marR="28238" marT="0" marB="0"/>
                </a:tc>
              </a:tr>
              <a:tr h="286743">
                <a:tc>
                  <a:txBody>
                    <a:bodyPr/>
                    <a:lstStyle/>
                    <a:p>
                      <a:pPr marL="0" marR="0">
                        <a:spcBef>
                          <a:spcPts val="0"/>
                        </a:spcBef>
                        <a:spcAft>
                          <a:spcPts val="0"/>
                        </a:spcAft>
                      </a:pPr>
                      <a:r>
                        <a:rPr lang="en-US" sz="1200" b="1" dirty="0">
                          <a:effectLst/>
                          <a:latin typeface="Calibri" panose="020F0502020204030204" pitchFamily="34" charset="0"/>
                        </a:rPr>
                        <a:t>1000 B.C.E.</a:t>
                      </a:r>
                      <a:endParaRPr lang="en-US" sz="1200" b="1" dirty="0">
                        <a:effectLst/>
                        <a:latin typeface="Calibri" panose="020F0502020204030204" pitchFamily="34" charset="0"/>
                        <a:ea typeface="MS Mincho"/>
                        <a:cs typeface="Times New Roman"/>
                      </a:endParaRPr>
                    </a:p>
                  </a:txBody>
                  <a:tcPr marL="28238" marR="28238" marT="0" marB="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rPr>
                        <a:t> </a:t>
                      </a:r>
                      <a:r>
                        <a:rPr lang="en-US" sz="1200" dirty="0" smtClean="0">
                          <a:solidFill>
                            <a:srgbClr val="F1F8F9"/>
                          </a:solidFill>
                          <a:effectLst/>
                          <a:latin typeface="Calibri" panose="020F0502020204030204" pitchFamily="34" charset="0"/>
                        </a:rPr>
                        <a:t>Empty cell</a:t>
                      </a:r>
                    </a:p>
                  </a:txBody>
                  <a:tcPr marL="28238" marR="28238" marT="0" marB="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E4F2F4"/>
                          </a:solidFill>
                          <a:effectLst/>
                          <a:latin typeface="Calibri" panose="020F0502020204030204" pitchFamily="34" charset="0"/>
                        </a:rPr>
                        <a:t> </a:t>
                      </a:r>
                      <a:r>
                        <a:rPr lang="en-US" sz="1200" dirty="0" smtClean="0">
                          <a:solidFill>
                            <a:srgbClr val="F1F8F9"/>
                          </a:solidFill>
                          <a:effectLst/>
                          <a:latin typeface="Calibri" panose="020F0502020204030204" pitchFamily="34" charset="0"/>
                        </a:rPr>
                        <a:t>Empty cell</a:t>
                      </a:r>
                    </a:p>
                    <a:p>
                      <a:pPr marL="0" marR="0">
                        <a:spcBef>
                          <a:spcPts val="0"/>
                        </a:spcBef>
                        <a:spcAft>
                          <a:spcPts val="0"/>
                        </a:spcAft>
                      </a:pPr>
                      <a:endParaRPr lang="en-US" sz="1200" dirty="0">
                        <a:solidFill>
                          <a:srgbClr val="E4F2F4"/>
                        </a:solidFill>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a:effectLst/>
                          <a:latin typeface="Calibri" panose="020F0502020204030204" pitchFamily="34" charset="0"/>
                        </a:rPr>
                        <a:t>900 B.C.E. Beginning of Chavin civilization</a:t>
                      </a:r>
                      <a:endParaRPr lang="en-US" sz="1200">
                        <a:effectLst/>
                        <a:latin typeface="Calibri" panose="020F0502020204030204" pitchFamily="34" charset="0"/>
                        <a:ea typeface="MS Mincho"/>
                        <a:cs typeface="Times New Roman"/>
                      </a:endParaRPr>
                    </a:p>
                  </a:txBody>
                  <a:tcPr marL="28238" marR="28238" marT="0" marB="0"/>
                </a:tc>
              </a:tr>
              <a:tr h="392315">
                <a:tc>
                  <a:txBody>
                    <a:bodyPr/>
                    <a:lstStyle/>
                    <a:p>
                      <a:pPr marL="0" marR="0">
                        <a:spcBef>
                          <a:spcPts val="0"/>
                        </a:spcBef>
                        <a:spcAft>
                          <a:spcPts val="0"/>
                        </a:spcAft>
                      </a:pPr>
                      <a:r>
                        <a:rPr lang="en-US" sz="1200" b="1" dirty="0">
                          <a:effectLst/>
                          <a:latin typeface="Calibri" panose="020F0502020204030204" pitchFamily="34" charset="0"/>
                        </a:rPr>
                        <a:t>500 B.C.E.</a:t>
                      </a:r>
                      <a:endParaRPr lang="en-US" sz="1200" b="1"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400 B.C.E. End of Olmec civilization</a:t>
                      </a:r>
                      <a:endParaRPr lang="en-US" sz="1200" dirty="0">
                        <a:effectLst/>
                        <a:latin typeface="Calibri" panose="020F0502020204030204" pitchFamily="34" charset="0"/>
                        <a:ea typeface="MS Mincho"/>
                        <a:cs typeface="Times New Roman"/>
                      </a:endParaRPr>
                    </a:p>
                  </a:txBody>
                  <a:tcPr marL="28238" marR="28238" marT="0" marB="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E4F2F4"/>
                          </a:solidFill>
                          <a:effectLst/>
                          <a:latin typeface="Calibri" panose="020F0502020204030204" pitchFamily="34" charset="0"/>
                        </a:rPr>
                        <a:t> </a:t>
                      </a:r>
                      <a:r>
                        <a:rPr lang="en-US" sz="1200" dirty="0" smtClean="0">
                          <a:solidFill>
                            <a:srgbClr val="E4F2F4"/>
                          </a:solidFill>
                          <a:effectLst/>
                          <a:latin typeface="Calibri" panose="020F0502020204030204" pitchFamily="34" charset="0"/>
                        </a:rPr>
                        <a:t>Empty cell</a:t>
                      </a:r>
                    </a:p>
                    <a:p>
                      <a:pPr marL="0" marR="0">
                        <a:spcBef>
                          <a:spcPts val="0"/>
                        </a:spcBef>
                        <a:spcAft>
                          <a:spcPts val="0"/>
                        </a:spcAft>
                      </a:pPr>
                      <a:endParaRPr lang="en-US" sz="1200" dirty="0">
                        <a:solidFill>
                          <a:srgbClr val="E4F2F4"/>
                        </a:solidFill>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200 B.C.E. End of </a:t>
                      </a:r>
                      <a:r>
                        <a:rPr lang="en-US" sz="1200" dirty="0" err="1">
                          <a:effectLst/>
                          <a:latin typeface="Calibri" panose="020F0502020204030204" pitchFamily="34" charset="0"/>
                        </a:rPr>
                        <a:t>Chavin</a:t>
                      </a:r>
                      <a:r>
                        <a:rPr lang="en-US" sz="1200" dirty="0">
                          <a:effectLst/>
                          <a:latin typeface="Calibri" panose="020F0502020204030204" pitchFamily="34" charset="0"/>
                        </a:rPr>
                        <a:t> civilization</a:t>
                      </a:r>
                      <a:endParaRPr lang="en-US" sz="1200" dirty="0">
                        <a:effectLst/>
                        <a:latin typeface="Calibri" panose="020F0502020204030204" pitchFamily="34" charset="0"/>
                        <a:ea typeface="MS Mincho"/>
                        <a:cs typeface="Times New Roman"/>
                      </a:endParaRPr>
                    </a:p>
                  </a:txBody>
                  <a:tcPr marL="28238" marR="28238" marT="0" marB="0"/>
                </a:tc>
              </a:tr>
              <a:tr h="784630">
                <a:tc>
                  <a:txBody>
                    <a:bodyPr/>
                    <a:lstStyle/>
                    <a:p>
                      <a:pPr marL="0" marR="0">
                        <a:spcBef>
                          <a:spcPts val="0"/>
                        </a:spcBef>
                        <a:spcAft>
                          <a:spcPts val="0"/>
                        </a:spcAft>
                      </a:pPr>
                      <a:r>
                        <a:rPr lang="en-US" sz="1200" b="1" dirty="0">
                          <a:effectLst/>
                          <a:latin typeface="Calibri" panose="020F0502020204030204" pitchFamily="34" charset="0"/>
                        </a:rPr>
                        <a:t>100 C.E.</a:t>
                      </a:r>
                      <a:endParaRPr lang="en-US" sz="1200" b="1"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100 First stage of Teotihuacan temple complex</a:t>
                      </a:r>
                    </a:p>
                    <a:p>
                      <a:pPr marL="0" marR="0">
                        <a:spcBef>
                          <a:spcPts val="0"/>
                        </a:spcBef>
                        <a:spcAft>
                          <a:spcPts val="0"/>
                        </a:spcAft>
                      </a:pPr>
                      <a:r>
                        <a:rPr lang="en-US" sz="1200" dirty="0">
                          <a:effectLst/>
                          <a:latin typeface="Calibri" panose="020F0502020204030204" pitchFamily="34" charset="0"/>
                        </a:rPr>
                        <a:t>200 Maya early classic period begins</a:t>
                      </a:r>
                      <a:endParaRPr lang="en-US" sz="1200"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100-400 </a:t>
                      </a:r>
                      <a:r>
                        <a:rPr lang="en-US" sz="1200" dirty="0">
                          <a:effectLst/>
                          <a:latin typeface="Calibri" panose="020F0502020204030204" pitchFamily="34" charset="0"/>
                        </a:rPr>
                        <a:t>Hopewell culture in Ohio River Valley</a:t>
                      </a:r>
                      <a:endParaRPr lang="en-US" sz="1200"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200 </a:t>
                      </a:r>
                      <a:r>
                        <a:rPr lang="en-US" sz="1200" dirty="0" err="1">
                          <a:effectLst/>
                          <a:latin typeface="Calibri" panose="020F0502020204030204" pitchFamily="34" charset="0"/>
                        </a:rPr>
                        <a:t>Moche</a:t>
                      </a:r>
                      <a:r>
                        <a:rPr lang="en-US" sz="1200" dirty="0">
                          <a:effectLst/>
                          <a:latin typeface="Calibri" panose="020F0502020204030204" pitchFamily="34" charset="0"/>
                        </a:rPr>
                        <a:t> begin to dominate Peru­vian coast</a:t>
                      </a:r>
                      <a:endParaRPr lang="en-US" sz="1200" dirty="0">
                        <a:effectLst/>
                        <a:latin typeface="Calibri" panose="020F0502020204030204" pitchFamily="34" charset="0"/>
                        <a:ea typeface="MS Mincho"/>
                        <a:cs typeface="Times New Roman"/>
                      </a:endParaRPr>
                    </a:p>
                  </a:txBody>
                  <a:tcPr marL="28238" marR="28238" marT="0" marB="0"/>
                </a:tc>
              </a:tr>
              <a:tr h="1373103">
                <a:tc>
                  <a:txBody>
                    <a:bodyPr/>
                    <a:lstStyle/>
                    <a:p>
                      <a:pPr marL="0" marR="0">
                        <a:spcBef>
                          <a:spcPts val="0"/>
                        </a:spcBef>
                        <a:spcAft>
                          <a:spcPts val="0"/>
                        </a:spcAft>
                      </a:pPr>
                      <a:r>
                        <a:rPr lang="en-US" sz="1200" b="1" dirty="0">
                          <a:effectLst/>
                          <a:latin typeface="Calibri" panose="020F0502020204030204" pitchFamily="34" charset="0"/>
                        </a:rPr>
                        <a:t>500 C.E.</a:t>
                      </a:r>
                      <a:endParaRPr lang="en-US" sz="1200" b="1"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450 Teotihuacan dominates central Mexico </a:t>
                      </a:r>
                    </a:p>
                    <a:p>
                      <a:pPr marL="0" marR="0">
                        <a:spcBef>
                          <a:spcPts val="0"/>
                        </a:spcBef>
                        <a:spcAft>
                          <a:spcPts val="0"/>
                        </a:spcAft>
                      </a:pPr>
                      <a:r>
                        <a:rPr lang="en-US" sz="1200" dirty="0">
                          <a:effectLst/>
                          <a:latin typeface="Calibri" panose="020F0502020204030204" pitchFamily="34" charset="0"/>
                        </a:rPr>
                        <a:t>750 Teotihuacan </a:t>
                      </a:r>
                      <a:r>
                        <a:rPr lang="en-US" sz="1200" dirty="0" smtClean="0">
                          <a:effectLst/>
                          <a:latin typeface="Calibri" panose="020F0502020204030204" pitchFamily="34" charset="0"/>
                        </a:rPr>
                        <a:t>destroyed</a:t>
                      </a:r>
                    </a:p>
                    <a:p>
                      <a:pPr marL="0" marR="0">
                        <a:spcBef>
                          <a:spcPts val="0"/>
                        </a:spcBef>
                        <a:spcAft>
                          <a:spcPts val="0"/>
                        </a:spcAft>
                      </a:pPr>
                      <a:endParaRPr lang="en-US" sz="1200" dirty="0">
                        <a:effectLst/>
                        <a:latin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rPr>
                        <a:t>800-900 Maya classic-era cities abandoned </a:t>
                      </a:r>
                    </a:p>
                    <a:p>
                      <a:pPr marL="0" marR="0">
                        <a:spcBef>
                          <a:spcPts val="0"/>
                        </a:spcBef>
                        <a:spcAft>
                          <a:spcPts val="0"/>
                        </a:spcAft>
                      </a:pPr>
                      <a:r>
                        <a:rPr lang="en-US" sz="1200" dirty="0">
                          <a:effectLst/>
                          <a:latin typeface="Calibri" panose="020F0502020204030204" pitchFamily="34" charset="0"/>
                        </a:rPr>
                        <a:t>968 Toltec capital of Tula founded</a:t>
                      </a:r>
                      <a:endParaRPr lang="en-US" sz="1200"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700 </a:t>
                      </a:r>
                      <a:r>
                        <a:rPr lang="en-US" sz="1200" dirty="0">
                          <a:effectLst/>
                          <a:latin typeface="Calibri" panose="020F0502020204030204" pitchFamily="34" charset="0"/>
                        </a:rPr>
                        <a:t>beginnings of Anasazi culture in Four Corners region</a:t>
                      </a:r>
                    </a:p>
                    <a:p>
                      <a:pPr marL="0" marR="0">
                        <a:spcBef>
                          <a:spcPts val="0"/>
                        </a:spcBef>
                        <a:spcAft>
                          <a:spcPts val="0"/>
                        </a:spcAft>
                      </a:pPr>
                      <a:endParaRPr lang="en-US" sz="1200" dirty="0" smtClean="0">
                        <a:effectLst/>
                        <a:latin typeface="Calibri" panose="020F0502020204030204" pitchFamily="34" charset="0"/>
                      </a:endParaRPr>
                    </a:p>
                    <a:p>
                      <a:pPr marL="0" marR="0">
                        <a:spcBef>
                          <a:spcPts val="0"/>
                        </a:spcBef>
                        <a:spcAft>
                          <a:spcPts val="0"/>
                        </a:spcAft>
                      </a:pPr>
                      <a:r>
                        <a:rPr lang="en-US" sz="1200" dirty="0" smtClean="0">
                          <a:effectLst/>
                          <a:latin typeface="Calibri" panose="020F0502020204030204" pitchFamily="34" charset="0"/>
                        </a:rPr>
                        <a:t>800 </a:t>
                      </a:r>
                      <a:r>
                        <a:rPr lang="en-US" sz="1200" dirty="0">
                          <a:effectLst/>
                          <a:latin typeface="Calibri" panose="020F0502020204030204" pitchFamily="34" charset="0"/>
                        </a:rPr>
                        <a:t>beginnings of Mississippian culture</a:t>
                      </a:r>
                      <a:endParaRPr lang="en-US" sz="1200"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smtClean="0">
                          <a:effectLst/>
                          <a:latin typeface="Calibri" panose="020F0502020204030204" pitchFamily="34" charset="0"/>
                        </a:rPr>
                        <a:t>500-1000 </a:t>
                      </a:r>
                      <a:r>
                        <a:rPr lang="en-US" sz="1200" dirty="0" err="1">
                          <a:effectLst/>
                          <a:latin typeface="Calibri" panose="020F0502020204030204" pitchFamily="34" charset="0"/>
                        </a:rPr>
                        <a:t>Tiwanaku</a:t>
                      </a:r>
                      <a:r>
                        <a:rPr lang="en-US" sz="1200" dirty="0">
                          <a:effectLst/>
                          <a:latin typeface="Calibri" panose="020F0502020204030204" pitchFamily="34" charset="0"/>
                        </a:rPr>
                        <a:t> and </a:t>
                      </a:r>
                      <a:r>
                        <a:rPr lang="en-US" sz="1200" dirty="0" err="1">
                          <a:effectLst/>
                          <a:latin typeface="Calibri" panose="020F0502020204030204" pitchFamily="34" charset="0"/>
                        </a:rPr>
                        <a:t>Wari</a:t>
                      </a:r>
                      <a:r>
                        <a:rPr lang="en-US" sz="1200" dirty="0">
                          <a:effectLst/>
                          <a:latin typeface="Calibri" panose="020F0502020204030204" pitchFamily="34" charset="0"/>
                        </a:rPr>
                        <a:t> control Andean highlands </a:t>
                      </a:r>
                    </a:p>
                    <a:p>
                      <a:pPr marL="0" marR="0">
                        <a:spcBef>
                          <a:spcPts val="0"/>
                        </a:spcBef>
                        <a:spcAft>
                          <a:spcPts val="0"/>
                        </a:spcAft>
                      </a:pPr>
                      <a:r>
                        <a:rPr lang="en-US" sz="1200" dirty="0">
                          <a:effectLst/>
                          <a:latin typeface="Calibri" panose="020F0502020204030204" pitchFamily="34" charset="0"/>
                        </a:rPr>
                        <a:t>700 End of </a:t>
                      </a:r>
                      <a:r>
                        <a:rPr lang="en-US" sz="1200" dirty="0" err="1">
                          <a:effectLst/>
                          <a:latin typeface="Calibri" panose="020F0502020204030204" pitchFamily="34" charset="0"/>
                        </a:rPr>
                        <a:t>Moche</a:t>
                      </a:r>
                      <a:r>
                        <a:rPr lang="en-US" sz="1200" dirty="0">
                          <a:effectLst/>
                          <a:latin typeface="Calibri" panose="020F0502020204030204" pitchFamily="34" charset="0"/>
                        </a:rPr>
                        <a:t> domination </a:t>
                      </a:r>
                    </a:p>
                    <a:p>
                      <a:pPr marL="0" marR="0">
                        <a:spcBef>
                          <a:spcPts val="0"/>
                        </a:spcBef>
                        <a:spcAft>
                          <a:spcPts val="0"/>
                        </a:spcAft>
                      </a:pPr>
                      <a:r>
                        <a:rPr lang="en-US" sz="1200" dirty="0">
                          <a:effectLst/>
                          <a:latin typeface="Calibri" panose="020F0502020204030204" pitchFamily="34" charset="0"/>
                        </a:rPr>
                        <a:t>900 </a:t>
                      </a:r>
                      <a:r>
                        <a:rPr lang="en-US" sz="1200" dirty="0" err="1">
                          <a:effectLst/>
                          <a:latin typeface="Calibri" panose="020F0502020204030204" pitchFamily="34" charset="0"/>
                        </a:rPr>
                        <a:t>Chimu</a:t>
                      </a:r>
                      <a:r>
                        <a:rPr lang="en-US" sz="1200" dirty="0">
                          <a:effectLst/>
                          <a:latin typeface="Calibri" panose="020F0502020204030204" pitchFamily="34" charset="0"/>
                        </a:rPr>
                        <a:t> begin to dominate Peru­vian coast</a:t>
                      </a:r>
                      <a:endParaRPr lang="en-US" sz="1200" dirty="0">
                        <a:effectLst/>
                        <a:latin typeface="Calibri" panose="020F0502020204030204" pitchFamily="34" charset="0"/>
                        <a:ea typeface="MS Mincho"/>
                        <a:cs typeface="Times New Roman"/>
                      </a:endParaRPr>
                    </a:p>
                  </a:txBody>
                  <a:tcPr marL="28238" marR="28238" marT="0" marB="0"/>
                </a:tc>
              </a:tr>
              <a:tr h="588473">
                <a:tc>
                  <a:txBody>
                    <a:bodyPr/>
                    <a:lstStyle/>
                    <a:p>
                      <a:pPr marL="0" marR="0">
                        <a:spcBef>
                          <a:spcPts val="0"/>
                        </a:spcBef>
                        <a:spcAft>
                          <a:spcPts val="0"/>
                        </a:spcAft>
                      </a:pPr>
                      <a:r>
                        <a:rPr lang="en-US" sz="1200" b="1" dirty="0">
                          <a:effectLst/>
                          <a:latin typeface="Calibri" panose="020F0502020204030204" pitchFamily="34" charset="0"/>
                        </a:rPr>
                        <a:t>1000 C.E.</a:t>
                      </a:r>
                      <a:endParaRPr lang="en-US" sz="1200" b="1"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1175 Tula destroyed</a:t>
                      </a:r>
                      <a:endParaRPr lang="en-US" sz="1200"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1050-1250 Cahokia reaches peak population</a:t>
                      </a:r>
                      <a:endParaRPr lang="en-US" sz="1200"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1150 Anasazi center of Pueblo Bonito abandoned; other Anasazi centers enter crisis after 1200</a:t>
                      </a:r>
                      <a:endParaRPr lang="en-US" sz="1200" dirty="0">
                        <a:effectLst/>
                        <a:latin typeface="Calibri" panose="020F0502020204030204" pitchFamily="34" charset="0"/>
                        <a:ea typeface="MS Mincho"/>
                        <a:cs typeface="Times New Roman"/>
                      </a:endParaRPr>
                    </a:p>
                  </a:txBody>
                  <a:tcPr marL="28238" marR="28238" marT="0" marB="0"/>
                </a:tc>
              </a:tr>
              <a:tr h="588473">
                <a:tc>
                  <a:txBody>
                    <a:bodyPr/>
                    <a:lstStyle/>
                    <a:p>
                      <a:pPr marL="0" marR="0">
                        <a:spcBef>
                          <a:spcPts val="0"/>
                        </a:spcBef>
                        <a:spcAft>
                          <a:spcPts val="0"/>
                        </a:spcAft>
                      </a:pPr>
                      <a:r>
                        <a:rPr lang="en-US" sz="1200" b="1" dirty="0">
                          <a:effectLst/>
                          <a:latin typeface="Calibri" panose="020F0502020204030204" pitchFamily="34" charset="0"/>
                        </a:rPr>
                        <a:t>1500 C.E.</a:t>
                      </a:r>
                      <a:endParaRPr lang="en-US" sz="1200" b="1"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Until 1300 </a:t>
                      </a:r>
                      <a:r>
                        <a:rPr lang="en-US" sz="1200" dirty="0" err="1">
                          <a:effectLst/>
                          <a:latin typeface="Calibri" panose="020F0502020204030204" pitchFamily="34" charset="0"/>
                        </a:rPr>
                        <a:t>Culhuacan</a:t>
                      </a:r>
                      <a:r>
                        <a:rPr lang="en-US" sz="1200" dirty="0">
                          <a:effectLst/>
                          <a:latin typeface="Calibri" panose="020F0502020204030204" pitchFamily="34" charset="0"/>
                        </a:rPr>
                        <a:t> and Cholula continue Toltec tradition</a:t>
                      </a:r>
                      <a:endParaRPr lang="en-US" sz="1200" dirty="0">
                        <a:effectLst/>
                        <a:latin typeface="Calibri" panose="020F0502020204030204" pitchFamily="34" charset="0"/>
                        <a:ea typeface="MS Mincho"/>
                        <a:cs typeface="Times New Roman"/>
                      </a:endParaRPr>
                    </a:p>
                  </a:txBody>
                  <a:tcPr marL="28238" marR="28238" marT="0" marB="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rPr>
                        <a:t> </a:t>
                      </a:r>
                      <a:r>
                        <a:rPr lang="en-US" sz="1200" dirty="0" smtClean="0">
                          <a:solidFill>
                            <a:srgbClr val="E4F2F4"/>
                          </a:solidFill>
                          <a:effectLst/>
                          <a:latin typeface="Calibri" panose="020F0502020204030204" pitchFamily="34" charset="0"/>
                        </a:rPr>
                        <a:t>Empty cell</a:t>
                      </a:r>
                    </a:p>
                    <a:p>
                      <a:pPr marL="0" marR="0">
                        <a:spcBef>
                          <a:spcPts val="0"/>
                        </a:spcBef>
                        <a:spcAft>
                          <a:spcPts val="0"/>
                        </a:spcAft>
                      </a:pPr>
                      <a:endParaRPr lang="en-US" sz="1200" dirty="0">
                        <a:effectLst/>
                        <a:latin typeface="Calibri" panose="020F0502020204030204" pitchFamily="34" charset="0"/>
                        <a:ea typeface="MS Mincho"/>
                        <a:cs typeface="Times New Roman"/>
                      </a:endParaRPr>
                    </a:p>
                  </a:txBody>
                  <a:tcPr marL="28238" marR="28238" marT="0" marB="0"/>
                </a:tc>
                <a:tc>
                  <a:txBody>
                    <a:bodyPr/>
                    <a:lstStyle/>
                    <a:p>
                      <a:pPr marL="0" marR="0">
                        <a:spcBef>
                          <a:spcPts val="0"/>
                        </a:spcBef>
                        <a:spcAft>
                          <a:spcPts val="0"/>
                        </a:spcAft>
                      </a:pPr>
                      <a:r>
                        <a:rPr lang="en-US" sz="1200" dirty="0">
                          <a:effectLst/>
                          <a:latin typeface="Calibri" panose="020F0502020204030204" pitchFamily="34" charset="0"/>
                        </a:rPr>
                        <a:t>1470s End of </a:t>
                      </a:r>
                      <a:r>
                        <a:rPr lang="en-US" sz="1200" dirty="0" err="1">
                          <a:effectLst/>
                          <a:latin typeface="Calibri" panose="020F0502020204030204" pitchFamily="34" charset="0"/>
                        </a:rPr>
                        <a:t>Chimu</a:t>
                      </a:r>
                      <a:r>
                        <a:rPr lang="en-US" sz="1200" dirty="0">
                          <a:effectLst/>
                          <a:latin typeface="Calibri" panose="020F0502020204030204" pitchFamily="34" charset="0"/>
                        </a:rPr>
                        <a:t> domination</a:t>
                      </a:r>
                      <a:endParaRPr lang="en-US" sz="1200" dirty="0">
                        <a:effectLst/>
                        <a:latin typeface="Calibri" panose="020F0502020204030204" pitchFamily="34" charset="0"/>
                        <a:ea typeface="MS Mincho"/>
                        <a:cs typeface="Times New Roman"/>
                      </a:endParaRPr>
                    </a:p>
                  </a:txBody>
                  <a:tcPr marL="28238" marR="28238" marT="0" marB="0"/>
                </a:tc>
              </a:tr>
            </a:tbl>
          </a:graphicData>
        </a:graphic>
      </p:graphicFrame>
      <p:sp>
        <p:nvSpPr>
          <p:cNvPr id="4" name="Content Placeholder 3"/>
          <p:cNvSpPr>
            <a:spLocks noGrp="1"/>
          </p:cNvSpPr>
          <p:nvPr>
            <p:ph idx="1"/>
          </p:nvPr>
        </p:nvSpPr>
        <p:spPr>
          <a:xfrm>
            <a:off x="8517308" y="6581001"/>
            <a:ext cx="609600" cy="276999"/>
          </a:xfrm>
        </p:spPr>
        <p:txBody>
          <a:bodyPr/>
          <a:lstStyle/>
          <a:p>
            <a:r>
              <a:rPr lang="en-US" altLang="en-US" sz="1200" b="1" dirty="0"/>
              <a:t> </a:t>
            </a:r>
            <a:r>
              <a:rPr lang="en-US" altLang="en-US" sz="1200" b="1" dirty="0" smtClean="0"/>
              <a:t>p193</a:t>
            </a:r>
            <a:endParaRPr lang="en-US" altLang="en-US" sz="1200" b="1" dirty="0"/>
          </a:p>
        </p:txBody>
      </p:sp>
    </p:spTree>
    <p:extLst>
      <p:ext uri="{BB962C8B-B14F-4D97-AF65-F5344CB8AC3E}">
        <p14:creationId xmlns:p14="http://schemas.microsoft.com/office/powerpoint/2010/main" val="2608012249"/>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778"/>
            <a:ext cx="7772400" cy="492443"/>
          </a:xfrm>
        </p:spPr>
        <p:txBody>
          <a:bodyPr/>
          <a:lstStyle/>
          <a:p>
            <a:r>
              <a:rPr lang="en-US" altLang="en-US" sz="2600" dirty="0"/>
              <a:t>Olmec and </a:t>
            </a:r>
            <a:r>
              <a:rPr lang="en-US" altLang="en-US" sz="2600" dirty="0" err="1"/>
              <a:t>Chavín</a:t>
            </a:r>
            <a:r>
              <a:rPr lang="en-US" altLang="en-US" sz="2600" dirty="0"/>
              <a:t> Civilizations</a:t>
            </a:r>
            <a:endParaRPr lang="en-US" sz="2600" dirty="0"/>
          </a:p>
        </p:txBody>
      </p:sp>
      <p:pic>
        <p:nvPicPr>
          <p:cNvPr id="9217" name="Picture 1" descr="Map 8.1: Olmec and Chavín Civilizations. The regions of Mesoamerica (most of modern Mexico and Central America) and the Andean highlands of South America have hosted impressive civilizations since early times. The civilizations of the Olmec and Chavín were the originating civilizations of these two regions, providing the foundations of architecture, city planning, and religion. "/>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689100" y="476158"/>
            <a:ext cx="57658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49725" y="6613258"/>
            <a:ext cx="1219200" cy="276999"/>
          </a:xfrm>
        </p:spPr>
        <p:txBody>
          <a:bodyPr/>
          <a:lstStyle/>
          <a:p>
            <a:r>
              <a:rPr lang="en-US" altLang="en-US" sz="1200" b="1" dirty="0"/>
              <a:t> Map </a:t>
            </a:r>
            <a:r>
              <a:rPr lang="en-US" altLang="en-US" sz="1200" b="1" dirty="0" smtClean="0"/>
              <a:t>7.1 p194</a:t>
            </a:r>
          </a:p>
        </p:txBody>
      </p:sp>
    </p:spTree>
    <p:extLst>
      <p:ext uri="{BB962C8B-B14F-4D97-AF65-F5344CB8AC3E}">
        <p14:creationId xmlns:p14="http://schemas.microsoft.com/office/powerpoint/2010/main" val="3078367743"/>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7778"/>
            <a:ext cx="7772400" cy="492443"/>
          </a:xfrm>
        </p:spPr>
        <p:txBody>
          <a:bodyPr/>
          <a:lstStyle/>
          <a:p>
            <a:r>
              <a:rPr lang="en-US" altLang="en-US" sz="2600" dirty="0"/>
              <a:t>Olmec Head</a:t>
            </a:r>
            <a:endParaRPr lang="en-US" sz="2600" dirty="0"/>
          </a:p>
        </p:txBody>
      </p:sp>
      <p:pic>
        <p:nvPicPr>
          <p:cNvPr id="11265" name="Picture 1" descr="Olmec Head. Giant heads sculpted from basalt are a widely recognized legacy of Olmec culture. Sixteen heads have been found, the largest approximately 11 feet (3.4 meters) tall. Experts in Olmec archaeology believe the heads are portraits of individual rulers, warriors, or ballplayer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14400" y="457200"/>
            <a:ext cx="7454900" cy="6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10899" y="6581001"/>
            <a:ext cx="609600" cy="276999"/>
          </a:xfrm>
        </p:spPr>
        <p:txBody>
          <a:bodyPr/>
          <a:lstStyle/>
          <a:p>
            <a:r>
              <a:rPr lang="en-US" altLang="en-US" sz="1200" b="1" dirty="0"/>
              <a:t> </a:t>
            </a:r>
            <a:r>
              <a:rPr lang="en-US" altLang="en-US" sz="1200" b="1" dirty="0" smtClean="0"/>
              <a:t>p195</a:t>
            </a:r>
            <a:endParaRPr lang="en-US" altLang="en-US" sz="1200" b="1" dirty="0"/>
          </a:p>
        </p:txBody>
      </p:sp>
    </p:spTree>
    <p:extLst>
      <p:ext uri="{BB962C8B-B14F-4D97-AF65-F5344CB8AC3E}">
        <p14:creationId xmlns:p14="http://schemas.microsoft.com/office/powerpoint/2010/main" val="3937198251"/>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685800" y="152400"/>
            <a:ext cx="8458200" cy="1600200"/>
          </a:xfrm>
        </p:spPr>
        <p:txBody>
          <a:bodyPr/>
          <a:lstStyle/>
          <a:p>
            <a:pPr eaLnBrk="1" hangingPunct="1"/>
            <a:r>
              <a:rPr lang="en-US" altLang="en-US" smtClean="0">
                <a:solidFill>
                  <a:schemeClr val="tx1"/>
                </a:solidFill>
                <a:latin typeface="Arial" pitchFamily="34" charset="0"/>
              </a:rPr>
              <a:t>Classic-Era Culture and Society in Mesoamerica, 200–900</a:t>
            </a:r>
          </a:p>
        </p:txBody>
      </p:sp>
      <p:sp>
        <p:nvSpPr>
          <p:cNvPr id="13314" name="Rectangle 3"/>
          <p:cNvSpPr>
            <a:spLocks noGrp="1" noChangeArrowheads="1"/>
          </p:cNvSpPr>
          <p:nvPr>
            <p:ph type="body" idx="1"/>
          </p:nvPr>
        </p:nvSpPr>
        <p:spPr>
          <a:xfrm>
            <a:off x="685800" y="1752600"/>
            <a:ext cx="7772400" cy="4130361"/>
          </a:xfrm>
          <a:noFill/>
        </p:spPr>
        <p:txBody>
          <a:bodyPr/>
          <a:lstStyle/>
          <a:p>
            <a:pPr eaLnBrk="1" hangingPunct="1">
              <a:buFontTx/>
              <a:buChar char="•"/>
            </a:pPr>
            <a:r>
              <a:rPr lang="en-US" altLang="en-US" dirty="0" smtClean="0">
                <a:latin typeface="Arial" pitchFamily="34" charset="0"/>
              </a:rPr>
              <a:t>Teotihuacan</a:t>
            </a:r>
          </a:p>
          <a:p>
            <a:pPr marL="1085850" lvl="1" indent="-342900" eaLnBrk="1" hangingPunct="1">
              <a:buFontTx/>
              <a:buChar char="•"/>
            </a:pPr>
            <a:r>
              <a:rPr lang="en-US" altLang="en-US" dirty="0" smtClean="0">
                <a:latin typeface="Arial" pitchFamily="34" charset="0"/>
              </a:rPr>
              <a:t>Agricultural and labor innovations</a:t>
            </a:r>
          </a:p>
          <a:p>
            <a:pPr marL="1085850" lvl="1" indent="-342900" eaLnBrk="1" hangingPunct="1">
              <a:buFontTx/>
              <a:buChar char="•"/>
            </a:pPr>
            <a:r>
              <a:rPr lang="en-US" altLang="en-US" dirty="0" smtClean="0">
                <a:latin typeface="Arial" pitchFamily="34" charset="0"/>
              </a:rPr>
              <a:t>Elite control and organization</a:t>
            </a:r>
          </a:p>
          <a:p>
            <a:pPr eaLnBrk="1" hangingPunct="1">
              <a:buFontTx/>
              <a:buChar char="•"/>
            </a:pPr>
            <a:r>
              <a:rPr lang="en-US" altLang="en-US" dirty="0" smtClean="0">
                <a:latin typeface="Arial" pitchFamily="34" charset="0"/>
              </a:rPr>
              <a:t>The Maya</a:t>
            </a:r>
          </a:p>
          <a:p>
            <a:pPr marL="1085850" lvl="1" indent="-342900" eaLnBrk="1" hangingPunct="1">
              <a:buFontTx/>
              <a:buChar char="•"/>
            </a:pPr>
            <a:r>
              <a:rPr lang="en-US" altLang="en-US" dirty="0" smtClean="0">
                <a:latin typeface="Arial" pitchFamily="34" charset="0"/>
              </a:rPr>
              <a:t>Association of city-states</a:t>
            </a:r>
          </a:p>
          <a:p>
            <a:pPr marL="1085850" lvl="1" indent="-342900" eaLnBrk="1" hangingPunct="1">
              <a:buFontTx/>
              <a:buChar char="•"/>
            </a:pPr>
            <a:r>
              <a:rPr lang="en-US" altLang="en-US" dirty="0" smtClean="0">
                <a:latin typeface="Arial" pitchFamily="34" charset="0"/>
              </a:rPr>
              <a:t>Agricultural productivity</a:t>
            </a:r>
          </a:p>
          <a:p>
            <a:pPr marL="1085850" lvl="1" indent="-342900" eaLnBrk="1" hangingPunct="1">
              <a:buFontTx/>
              <a:buChar char="•"/>
            </a:pPr>
            <a:r>
              <a:rPr lang="en-US" altLang="en-US" dirty="0" smtClean="0">
                <a:latin typeface="Arial" pitchFamily="34" charset="0"/>
              </a:rPr>
              <a:t>technology</a:t>
            </a:r>
          </a:p>
        </p:txBody>
      </p:sp>
    </p:spTree>
    <p:extLst>
      <p:ext uri="{BB962C8B-B14F-4D97-AF65-F5344CB8AC3E}">
        <p14:creationId xmlns:p14="http://schemas.microsoft.com/office/powerpoint/2010/main" val="3993214527"/>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778"/>
            <a:ext cx="7772400" cy="492443"/>
          </a:xfrm>
        </p:spPr>
        <p:txBody>
          <a:bodyPr/>
          <a:lstStyle/>
          <a:p>
            <a:r>
              <a:rPr lang="en-US" altLang="en-US" sz="2600" dirty="0"/>
              <a:t>The Temple of the Sun</a:t>
            </a:r>
            <a:endParaRPr lang="en-US" sz="2600" dirty="0"/>
          </a:p>
        </p:txBody>
      </p:sp>
      <p:pic>
        <p:nvPicPr>
          <p:cNvPr id="14337" name="Picture 1" descr="The Temple of the Sun. The temple of the sun in background is the largest pyramid in Tenochtitlan. The smaller temple of Quetzalcoatl in foreground displays the serpent images associated with this culture god common to most Mesoamerican civilization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33400" y="457200"/>
            <a:ext cx="8001000" cy="622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69594" y="6581713"/>
            <a:ext cx="685800" cy="276999"/>
          </a:xfrm>
        </p:spPr>
        <p:txBody>
          <a:bodyPr/>
          <a:lstStyle/>
          <a:p>
            <a:r>
              <a:rPr lang="en-US" altLang="en-US" sz="1200" b="1" dirty="0"/>
              <a:t> </a:t>
            </a:r>
            <a:r>
              <a:rPr lang="en-US" altLang="en-US" sz="1200" b="1" dirty="0" smtClean="0"/>
              <a:t>p197</a:t>
            </a:r>
            <a:endParaRPr lang="en-US" altLang="en-US" sz="1200" b="1" dirty="0"/>
          </a:p>
        </p:txBody>
      </p:sp>
    </p:spTree>
    <p:extLst>
      <p:ext uri="{BB962C8B-B14F-4D97-AF65-F5344CB8AC3E}">
        <p14:creationId xmlns:p14="http://schemas.microsoft.com/office/powerpoint/2010/main" val="4095471729"/>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808121" y="-37432"/>
            <a:ext cx="7772400" cy="492443"/>
          </a:xfrm>
        </p:spPr>
        <p:txBody>
          <a:bodyPr/>
          <a:lstStyle/>
          <a:p>
            <a:r>
              <a:rPr lang="en-US" altLang="en-US" sz="2600" dirty="0"/>
              <a:t>Maya Civilization, 250–1400 C.E.</a:t>
            </a:r>
            <a:endParaRPr lang="en-US" sz="2600" dirty="0"/>
          </a:p>
        </p:txBody>
      </p:sp>
      <p:pic>
        <p:nvPicPr>
          <p:cNvPr id="16385" name="Picture 1" descr="Map 8.2: Maya Civilization, 250–1400 C.E. The Maya never created an integrated and unified state. Instead Maya civilization developed as a complex network of independent city-stat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625600" y="431800"/>
            <a:ext cx="58801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001000" y="6581001"/>
            <a:ext cx="1143000" cy="276999"/>
          </a:xfrm>
        </p:spPr>
        <p:txBody>
          <a:bodyPr/>
          <a:lstStyle/>
          <a:p>
            <a:r>
              <a:rPr lang="en-US" altLang="en-US" sz="1200" b="1" dirty="0"/>
              <a:t>Map </a:t>
            </a:r>
            <a:r>
              <a:rPr lang="en-US" altLang="en-US" sz="1200" b="1" dirty="0" smtClean="0"/>
              <a:t>7.2 p198</a:t>
            </a:r>
            <a:endParaRPr lang="en-US" altLang="en-US" sz="1200" b="1" dirty="0"/>
          </a:p>
        </p:txBody>
      </p:sp>
    </p:spTree>
    <p:extLst>
      <p:ext uri="{BB962C8B-B14F-4D97-AF65-F5344CB8AC3E}">
        <p14:creationId xmlns:p14="http://schemas.microsoft.com/office/powerpoint/2010/main" val="3641314791"/>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1979</TotalTime>
  <Words>1355</Words>
  <Application>Microsoft Office PowerPoint</Application>
  <PresentationFormat>On-screen Show (4:3)</PresentationFormat>
  <Paragraphs>160</Paragraphs>
  <Slides>24</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MS Mincho</vt:lpstr>
      <vt:lpstr>ＭＳ Ｐゴシック</vt:lpstr>
      <vt:lpstr>Arial</vt:lpstr>
      <vt:lpstr>Calibri</vt:lpstr>
      <vt:lpstr>Times New Roman</vt:lpstr>
      <vt:lpstr>Wingdings</vt:lpstr>
      <vt:lpstr>1_Lockard_topic</vt:lpstr>
      <vt:lpstr>Chapter 7 Peoples and Civilizations of the Americas, 1200 B.C.E.-1400 C.E.</vt:lpstr>
      <vt:lpstr>Maya Scribe</vt:lpstr>
      <vt:lpstr>First Civilizations of the Americas: The Olmec and Chavin, 1200-250 B.C.E.</vt:lpstr>
      <vt:lpstr>Chronology from 5000 B.C.E.-1500 C.E. </vt:lpstr>
      <vt:lpstr>Olmec and Chavín Civilizations</vt:lpstr>
      <vt:lpstr>Olmec Head</vt:lpstr>
      <vt:lpstr>Classic-Era Culture and Society in Mesoamerica, 200–900</vt:lpstr>
      <vt:lpstr>The Temple of the Sun</vt:lpstr>
      <vt:lpstr>Maya Civilization, 250–1400 C.E.</vt:lpstr>
      <vt:lpstr>The Great Plaza at Tikal</vt:lpstr>
      <vt:lpstr>The Mesoamerican Ball Game</vt:lpstr>
      <vt:lpstr>The Postclassic Period in Mesoamerica, 900–1300</vt:lpstr>
      <vt:lpstr>Postclassic Mesoamerica</vt:lpstr>
      <vt:lpstr>Tula</vt:lpstr>
      <vt:lpstr>Northern Peoples</vt:lpstr>
      <vt:lpstr>Culture Areas of North America</vt:lpstr>
      <vt:lpstr>Mesa Verde Cliff Dwelling</vt:lpstr>
      <vt:lpstr>Andean Civilizations, 200–1400</vt:lpstr>
      <vt:lpstr>Andean Civilizations, 200 B.C.E.–1532 C.E. </vt:lpstr>
      <vt:lpstr>Moche Warrior</vt:lpstr>
      <vt:lpstr>Burials Reveal Ancient Civilizations</vt:lpstr>
      <vt:lpstr>Burials Reveal Ancient Civilizations (continued)</vt:lpstr>
      <vt:lpstr>The Ritual Center of Tiwanaku</vt:lpstr>
      <vt:lpstr>Maya Glyphs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87</cp:revision>
  <dcterms:created xsi:type="dcterms:W3CDTF">2006-12-01T20:54:40Z</dcterms:created>
  <dcterms:modified xsi:type="dcterms:W3CDTF">2015-10-09T16:44:49Z</dcterms:modified>
</cp:coreProperties>
</file>